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85" r:id="rId4"/>
    <p:sldId id="274" r:id="rId5"/>
    <p:sldId id="276" r:id="rId6"/>
    <p:sldId id="286" r:id="rId7"/>
    <p:sldId id="323" r:id="rId8"/>
    <p:sldId id="292" r:id="rId9"/>
    <p:sldId id="303" r:id="rId10"/>
    <p:sldId id="306" r:id="rId11"/>
    <p:sldId id="309" r:id="rId12"/>
    <p:sldId id="321" r:id="rId13"/>
    <p:sldId id="322" r:id="rId14"/>
    <p:sldId id="316" r:id="rId15"/>
    <p:sldId id="317" r:id="rId16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3" autoAdjust="0"/>
    <p:restoredTop sz="94660"/>
  </p:normalViewPr>
  <p:slideViewPr>
    <p:cSldViewPr>
      <p:cViewPr>
        <p:scale>
          <a:sx n="69" d="100"/>
          <a:sy n="69" d="100"/>
        </p:scale>
        <p:origin x="-276" y="15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228601"/>
            <a:ext cx="84201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4800600"/>
            <a:ext cx="74295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9751218" y="4846320"/>
            <a:ext cx="154782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51218" y="0"/>
            <a:ext cx="154782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47801"/>
            <a:ext cx="84201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228601"/>
            <a:ext cx="84201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6570" y="1574800"/>
            <a:ext cx="35661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4340" y="1574800"/>
            <a:ext cx="35661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268" y="1572768"/>
            <a:ext cx="356616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3268" y="2259366"/>
            <a:ext cx="356616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7642" y="1572768"/>
            <a:ext cx="356616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7642" y="2259366"/>
            <a:ext cx="356616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1600200"/>
            <a:ext cx="5537729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600200"/>
            <a:ext cx="3259006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751218" y="4846320"/>
            <a:ext cx="154782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750950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5715000"/>
            <a:ext cx="883285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" y="4953000"/>
            <a:ext cx="883285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751218" y="0"/>
            <a:ext cx="154782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152718"/>
            <a:ext cx="62738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52601"/>
            <a:ext cx="8255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72201"/>
            <a:ext cx="371475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04/03/2021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492876"/>
            <a:ext cx="371475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967814" y="5870284"/>
            <a:ext cx="1315721" cy="395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9751218" y="0"/>
            <a:ext cx="154782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51218" y="1371600"/>
            <a:ext cx="154782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9576" y="2348880"/>
            <a:ext cx="9481953" cy="127444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Glosario sobre la Covid-19: </a:t>
            </a:r>
          </a:p>
          <a:p>
            <a:pPr algn="ctr"/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instrumento </a:t>
            </a:r>
            <a:r>
              <a:rPr lang="es-E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para la superación y el desarrollo de la competencia </a:t>
            </a:r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comunicativa</a:t>
            </a:r>
          </a:p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Facultad </a:t>
            </a:r>
            <a:r>
              <a:rPr lang="es-ES" sz="2400" b="1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</a:t>
            </a:r>
            <a:r>
              <a:rPr lang="es-ES" sz="2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reparatoria de idioma Español</a:t>
            </a:r>
          </a:p>
          <a:p>
            <a:pPr algn="ctr"/>
            <a:r>
              <a:rPr lang="es-ES" sz="2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Universidad de Ciencias Médicas de La Habanas</a:t>
            </a:r>
          </a:p>
          <a:p>
            <a:pPr algn="ctr"/>
            <a:endPara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s-ES" sz="1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</a:t>
            </a:r>
            <a:r>
              <a:rPr lang="es-ES" sz="12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utoras</a:t>
            </a:r>
            <a:r>
              <a:rPr lang="es-ES" sz="12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</a:p>
          <a:p>
            <a:pPr algn="ctr"/>
            <a:r>
              <a:rPr lang="es-ES" sz="1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MSc. Guadalupe de las M Quesada Pita, Profesor Auxiliar, Consultante </a:t>
            </a:r>
          </a:p>
          <a:p>
            <a:pPr algn="ctr"/>
            <a:r>
              <a:rPr lang="es-ES" sz="1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MSc. Maritza de la C. Venet Pérez, Profesor Auxiliar </a:t>
            </a:r>
          </a:p>
          <a:p>
            <a:pPr algn="ctr"/>
            <a:r>
              <a:rPr lang="es-ES" sz="1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MSc. Herminia C. Taño Hernández-Piloto</a:t>
            </a:r>
            <a:r>
              <a:rPr lang="es-ES" sz="1400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es-ES" sz="1400" b="1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Profesor </a:t>
            </a:r>
            <a:r>
              <a:rPr lang="es-ES" sz="1400" b="1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Asistente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6" y="-2767"/>
            <a:ext cx="9361040" cy="242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471" y="2276872"/>
            <a:ext cx="9361040" cy="417646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estructura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3714602"/>
            <a:ext cx="9439049" cy="2306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336" y="188641"/>
            <a:ext cx="10012628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5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517" y="1747308"/>
            <a:ext cx="91270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La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concepción presentada no expresa un trabajo concluyente, sino una propuesta que transita hacia el perfeccionamiento sistemático y continuo. </a:t>
            </a:r>
            <a:endParaRPr lang="es-E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El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vocabulario utilizado en el </a:t>
            </a:r>
            <a:r>
              <a:rPr lang="es-ES" sz="2000" i="1" dirty="0">
                <a:solidFill>
                  <a:schemeClr val="tx2">
                    <a:lumMod val="50000"/>
                  </a:schemeClr>
                </a:solidFill>
              </a:rPr>
              <a:t>glosario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refleja el medio físico y social de los hablantes de Cuba, porque es un inventario de las ideas, los intereses y las ocupaciones de la comunidad de la Mayor de Las Antillas que se adaptan a las preocupaciones, los intereses y las vivencias de los hablantes. </a:t>
            </a:r>
            <a:endParaRPr lang="es-E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75" y="188641"/>
            <a:ext cx="1001950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1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26897"/>
              </p:ext>
            </p:extLst>
          </p:nvPr>
        </p:nvGraphicFramePr>
        <p:xfrm>
          <a:off x="350489" y="1376772"/>
          <a:ext cx="9205023" cy="5004557"/>
        </p:xfrm>
        <a:graphic>
          <a:graphicData uri="http://schemas.openxmlformats.org/drawingml/2006/table">
            <a:tbl>
              <a:tblPr firstRow="1" firstCol="1" bandRow="1"/>
              <a:tblGrid>
                <a:gridCol w="1634449"/>
                <a:gridCol w="7570574"/>
              </a:tblGrid>
              <a:tr h="369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827405" algn="l"/>
                        </a:tabLst>
                      </a:pPr>
                      <a:r>
                        <a:rPr lang="es-ES_tradnl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Término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Definición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2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Alfabetización Científica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Condición que adquieren las personas cultas que incluye el dominio de asuntos de humanidades, ciencia y tecnología. Esta preparación permite comprender y asimilar la información novedosa que aparece en distintas publicaciones y aplicarlas consecuentemente.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Bioseguridad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Las actividades, intervenciones y procedimientos de seguridad ambiental, ocupacional e individual para garantizar el control del riesgo biológico. Es el conjunto de normas y procedimientos que tienen por objeto, disminuir, minimizar o eliminar los factores de riesgo biológicos que puedan llegar a afectar la salud o la vida de las personas o puedan afectar el medio o ambiente.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MX" sz="105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Carga viral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 cuantificación de la infección por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virus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que se calcula por estimación de la cantidad de partículas virales en los fluidos corporales, como por ejemplo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ARN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viral por mililitros de sangre.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PCR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NASBA, Amplificación Qβ y Amplificación en rama</a:t>
                      </a:r>
                      <a:endParaRPr lang="es-ES_tradn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Epidemiología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Palabra derivada del griego </a:t>
                      </a:r>
                      <a:r>
                        <a:rPr lang="es-ES_tradnl" sz="105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epi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(sobre) </a:t>
                      </a:r>
                      <a:r>
                        <a:rPr lang="es-ES_tradnl" sz="105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demos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(pueblo) y </a:t>
                      </a:r>
                      <a:r>
                        <a:rPr lang="es-ES_tradnl" sz="105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logos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(ciencia). Disciplina en el área de la biología y medicina que estudia la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distribución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frecuencia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factores determinantes, predicciones y control de los factores relacionados con la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salud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y las </a:t>
                      </a:r>
                      <a:r>
                        <a:rPr lang="es-ES_tradnl" sz="105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enfermedades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existentes en poblaciones humanas definidas. </a:t>
                      </a:r>
                      <a:r>
                        <a:rPr lang="es-ES_tradnl" sz="105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Rich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la describió en 1979 como </a:t>
                      </a:r>
                      <a:r>
                        <a:rPr lang="es-ES_tradnl" sz="1050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la ciencia que estudia la dinámica de salud en las poblaciones</a:t>
                      </a:r>
                      <a:r>
                        <a:rPr lang="es-ES_tradnl" sz="105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ES_tradnl" sz="10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Fase de trasmisión autóctona limitada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Estado de retroceso después de haber transitado por la fase uno de la etapa de recuperación originado por el aumento y la dispersión de los casos de la COVID-19 en una provincia; para la prevención y control de la epidemia se decide el cambio.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Grupo Temporal de Trabajo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Equipo que encabeza el Presidente de la República de Cuba con los ministros para la prevención del nuevo coronavirus.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8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Itolizumab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_tradnl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Medicamento cubano como tratamiento de terapia antinflamatoria en pacientes con la COVID-19. Al ser una molécula capaz de bloquear la proliferación y activación de los linfocitos-T, y que se comporta, además, como un inmunomodulador. Tiene un efecto asociado con la reducción de la liberación de citosinas proinflamatorias. Ha mostrado buenos resultados como método con los pacientes.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3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>
                          <a:effectLst/>
                          <a:latin typeface="Arial"/>
                          <a:ea typeface="Calibri"/>
                          <a:cs typeface="Times New Roman"/>
                        </a:rPr>
                        <a:t>Población de riesgo</a:t>
                      </a:r>
                      <a:endParaRPr lang="es-ES_tradnl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114425" algn="l"/>
                        </a:tabLst>
                      </a:pPr>
                      <a:r>
                        <a:rPr lang="es-ES_tradnl" sz="105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Personas que por determinadas características biológicas, físicas o sociales son vulnerables a la Covid-19.</a:t>
                      </a:r>
                      <a:endParaRPr lang="es-ES_tradnl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4624"/>
            <a:ext cx="9361040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578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471" y="1376772"/>
            <a:ext cx="9361040" cy="5220580"/>
          </a:xfrm>
        </p:spPr>
        <p:txBody>
          <a:bodyPr>
            <a:normAutofit/>
          </a:bodyPr>
          <a:lstStyle/>
          <a:p>
            <a:r>
              <a:rPr lang="es-ES" dirty="0"/>
              <a:t>CONCLUSIONES </a:t>
            </a:r>
            <a:endParaRPr lang="es-ES_tradnl" dirty="0"/>
          </a:p>
          <a:p>
            <a:r>
              <a:rPr lang="es-ES" b="0" dirty="0">
                <a:solidFill>
                  <a:schemeClr val="tx2">
                    <a:lumMod val="50000"/>
                  </a:schemeClr>
                </a:solidFill>
              </a:rPr>
              <a:t>El Glosario sobre la Covid-19 es un recurso didáctico-digital, fruto de la práctica educativa en las actuales circunstancias de pandemia, que potencia el desarrollo del componente académico, investigativo y extensionista en el binomio profesor-estudiante con una proyección personológica. Además tributa al desempeño profesional y al mejoramiento de las competencias comunicativas de los estudiantes no hispanohablantes de postgrado .de la Facultad Preparatoria. </a:t>
            </a:r>
            <a:endParaRPr lang="es-ES_tradnl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RECOMENDACIONES </a:t>
            </a:r>
            <a:endParaRPr lang="es-ES_tradnl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b="0" dirty="0">
                <a:solidFill>
                  <a:schemeClr val="tx2">
                    <a:lumMod val="50000"/>
                  </a:schemeClr>
                </a:solidFill>
              </a:rPr>
              <a:t>La socialización de este estudio en las demás dificultades, como fuente de referencia para los interesados en la temática y el enriquecimiento del Glosario COVID-19.</a:t>
            </a:r>
            <a:endParaRPr lang="es-ES_tradnl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s-ES" b="0" dirty="0">
                <a:solidFill>
                  <a:schemeClr val="tx2">
                    <a:lumMod val="50000"/>
                  </a:schemeClr>
                </a:solidFill>
              </a:rPr>
              <a:t>La inclusión del Glosario COVID-19 en la Cátedra Virtual de la Facultad Preparatoria de UCMH para el uso y la actualización. </a:t>
            </a:r>
            <a:endParaRPr lang="es-ES_tradnl" b="0" dirty="0">
              <a:solidFill>
                <a:schemeClr val="tx2">
                  <a:lumMod val="50000"/>
                </a:schemeClr>
              </a:solidFill>
            </a:endParaRPr>
          </a:p>
          <a:p>
            <a:endParaRPr lang="es-ES_trad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4624"/>
            <a:ext cx="9361040" cy="13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98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471" y="44624"/>
            <a:ext cx="9439049" cy="6552728"/>
          </a:xfrm>
        </p:spPr>
        <p:txBody>
          <a:bodyPr>
            <a:noAutofit/>
          </a:bodyPr>
          <a:lstStyle/>
          <a:p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Referencias bibliográficas: 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1.Martí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PJ. Discurso del 10 de Octubre 1868 en Hardman Hall, Nueva York, 10 de octubre 1890, t.4 p.248.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2.La 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Real Academia Española define la primera acepción de «hombre» como «ser animado racional, varón o mujer. This article is issued from Wikipedia - version of the Sunday, April 10; 2016. 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3.Burnett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J. El origen y progreso del hombre y el lenguaje, (6 volúmenes; 1773-1792). 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4.Definición 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de glosa. Encarta (ed.). Archivado desde el original el 27 de noviembre de 2015. Consultado el 3de septiembre de 2008.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5.Glosario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. Disponible en: http://www.Etimología.dechile.net. Citado 3 de septiembre de 2020.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6.Glosario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. Diccionario de la Lengua Española (RAE), 2012.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7.Glosario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. Disponible en: http://es.mwikipedia.org/wiki/glosario. Citado 3 septiembre de 2020.</a:t>
            </a:r>
          </a:p>
          <a:p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.¿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Cómo se hace un glosario? Universidad de Guanajuato. Disponible en: http://es.openoffice.org/programa/. Citado el 21 de agosto de 2020.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9.Rojas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HE. Programa de Apoyo a la Comunicación Académica (PRAC). Disponible en: http://creativecommons.org/licenses/by-nc-nd/4.0/ . Citado agosto de 2020.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10.Santiuste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et. al. Psicología Evolutiva y de la Educación; 1990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..</a:t>
            </a:r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1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471" y="44624"/>
            <a:ext cx="9439049" cy="6552728"/>
          </a:xfrm>
        </p:spPr>
        <p:txBody>
          <a:bodyPr>
            <a:noAutofit/>
          </a:bodyPr>
          <a:lstStyle/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11.Saussure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F. Necesidades Educativas y específicas y atención a la diversidad. Madrid. Ed.1era, imp. (06-2005), p. 288. ISBN: 9788-4451-1276. Disponible en http://cities.google.com. Citado 3 de septiembre de 2020.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12.Vargas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T y Prol, A., Preguntas 1000 Respuestas., Sociedad. Dimensión Lingüística ¿Se vincula el pensamiento, el lenguaje y la realidad? .Editorial Universitaria Félix Varela, ISBN: 978-959-07-1958, Cuba, 2014, p. 134.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13.Castellanos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D. Estrategias para promover el aprendizaje desarrollador en el contexto escolar, conferencia, Universidad Pedagógica Enrique José Varona, La Habana; 2001.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14.Porta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M. ed. Dictionary of Epidemiology. Oxford University Press. p. 179. 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15.Curiel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F., y Colectivo de autores. Preguntas 1000 Respuestas. ¿Qué es la antropología? .Editorial Universitaria Félix Varela, ISBN: 978-959-07-1958, Cuba, 2014, p. 83. </a:t>
            </a:r>
          </a:p>
          <a:p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16</a:t>
            </a:r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..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Añorga, J. “La Educación Avanzada teoría educativa para el mejoramiento profesional y humano de los recursos laborales y de la comunidad” Tomo I.  2014, p.4.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17.Araujo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I. et al. Glosario de términos Químicos para estudiantes no hispanohablantes en el curso pre médico. Primera Jornada Científica Pedagógica. Facultad Preparatoria; 2016. ISBN: 978-959-306-161-2.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18.Araujo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I. et al. Glosario audiovisual de términos Químicos para estudiantes no hispanohablantes en el curso pre médico. Segunda Jornada Científico Pedagógica. Facultad Preparatoria; 2017. ISBN: 978-959-306-167-4.</a:t>
            </a:r>
          </a:p>
          <a:p>
            <a:r>
              <a:rPr lang="es-ES" sz="1600" dirty="0" smtClean="0">
                <a:solidFill>
                  <a:schemeClr val="accent5">
                    <a:lumMod val="50000"/>
                  </a:schemeClr>
                </a:solidFill>
              </a:rPr>
              <a:t>19.Ibáñez</a:t>
            </a:r>
            <a:r>
              <a:rPr lang="es-ES" sz="1600" dirty="0">
                <a:solidFill>
                  <a:schemeClr val="accent5">
                    <a:lumMod val="50000"/>
                  </a:schemeClr>
                </a:solidFill>
              </a:rPr>
              <a:t>, J y Soto, C. Manual de temas de salud. Segunda Jornada Científico Pedagógica. Facultad Preparatoria; 2017. ISBN: 978-959-306-167-4.</a:t>
            </a:r>
          </a:p>
          <a:p>
            <a:endParaRPr lang="es-E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5300" y="2946648"/>
            <a:ext cx="9060211" cy="914400"/>
          </a:xfrm>
        </p:spPr>
        <p:txBody>
          <a:bodyPr>
            <a:noAutofit/>
          </a:bodyPr>
          <a:lstStyle/>
          <a:p>
            <a:endParaRPr lang="es-ES" sz="1800" b="1" dirty="0" smtClean="0">
              <a:solidFill>
                <a:schemeClr val="tx1"/>
              </a:solidFill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4624"/>
            <a:ext cx="9361040" cy="197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8497" y="2564904"/>
            <a:ext cx="89709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tx2">
                    <a:lumMod val="50000"/>
                  </a:schemeClr>
                </a:solidFill>
              </a:rPr>
              <a:t>Objetivo: 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Socializar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un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glosario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con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las principales palabras y frases asociadas al proceso epidemiológico de la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COVID-19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en un recurso digital científico-didáctico, dinámico, portable, actualizado y ético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para estudiantes, docentes y trabajadores  de la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Facultad Preparatoria de la Universidad de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Ciencias Médicas de La Habana.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5300" y="2946648"/>
            <a:ext cx="9060211" cy="914400"/>
          </a:xfrm>
        </p:spPr>
        <p:txBody>
          <a:bodyPr>
            <a:noAutofit/>
          </a:bodyPr>
          <a:lstStyle/>
          <a:p>
            <a:endParaRPr lang="es-ES" sz="1800" b="1" dirty="0" smtClean="0">
              <a:solidFill>
                <a:schemeClr val="tx1"/>
              </a:solidFill>
              <a:latin typeface="+mn-lt"/>
            </a:endParaRPr>
          </a:p>
          <a:p>
            <a:endParaRPr lang="es-E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4471" y="2564904"/>
            <a:ext cx="9361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 propuesta se sustenta en el método </a:t>
            </a:r>
            <a:r>
              <a:rPr lang="es-ES" sz="2000" b="1" i="1" dirty="0">
                <a:solidFill>
                  <a:schemeClr val="tx2">
                    <a:lumMod val="50000"/>
                  </a:schemeClr>
                </a:solidFill>
              </a:rPr>
              <a:t>dialéctico materialista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el  </a:t>
            </a:r>
            <a:r>
              <a:rPr lang="es-ES" sz="2000" b="1" i="1" dirty="0">
                <a:solidFill>
                  <a:schemeClr val="tx2">
                    <a:lumMod val="50000"/>
                  </a:schemeClr>
                </a:solidFill>
              </a:rPr>
              <a:t>histórico-lógico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en la fundamentación teórica y registro de los vocablos, la </a:t>
            </a:r>
            <a:r>
              <a:rPr lang="es-ES" sz="2000" b="1" i="1" dirty="0">
                <a:solidFill>
                  <a:schemeClr val="tx2">
                    <a:lumMod val="50000"/>
                  </a:schemeClr>
                </a:solidFill>
              </a:rPr>
              <a:t>sistematización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 en la combinación de las esencialidades y regularidades del lenguaje en circunstancias determinadas por la sincronía de la lengua, así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como,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para la concepción, diseño y visión del inventario léxico sobre la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COVID-19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. La </a:t>
            </a:r>
            <a:r>
              <a:rPr lang="es-ES" sz="2000" b="1" i="1" dirty="0" smtClean="0">
                <a:solidFill>
                  <a:schemeClr val="tx2">
                    <a:lumMod val="50000"/>
                  </a:schemeClr>
                </a:solidFill>
              </a:rPr>
              <a:t>observación </a:t>
            </a:r>
            <a:r>
              <a:rPr lang="es-ES" sz="2000" b="1" i="1" dirty="0">
                <a:solidFill>
                  <a:schemeClr val="tx2">
                    <a:lumMod val="50000"/>
                  </a:schemeClr>
                </a:solidFill>
              </a:rPr>
              <a:t>abierta y el </a:t>
            </a:r>
            <a:r>
              <a:rPr lang="es-ES" sz="2000" b="1" i="1" dirty="0" smtClean="0">
                <a:solidFill>
                  <a:schemeClr val="tx2">
                    <a:lumMod val="50000"/>
                  </a:schemeClr>
                </a:solidFill>
              </a:rPr>
              <a:t>vivencial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para obtener información directa e inmediata de las nuevas palabras y sus significados en el contexto de la pandemia en Cuba.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4"/>
            <a:ext cx="992043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472" y="1988840"/>
            <a:ext cx="9060211" cy="648072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Introducción</a:t>
            </a:r>
          </a:p>
          <a:p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Encargo social de la universidad médica contemporánea: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la formación de un médico más humano y mejor preparado, para enfrentar su profesión en las condiciones actuales de desarrollo de la humanidad,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docentes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 el desempeño profesional pedagógico para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obtener resultados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superiores en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los recursos humanos vinculados a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la salud.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endParaRPr lang="es-ES" cap="none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9530"/>
            <a:ext cx="9361040" cy="1651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0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4472" y="1995067"/>
            <a:ext cx="95170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Esta labor se desarrolla en un contexto muy complejo en la segunda década del XXI que se ha caracterizado por profundos cambios científico-técnico, los cuales han revolucionado las formas de saber y de actuar en todo el mundo y en las esferas de la sociedad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Transformaciones que han elevado la calidad de vida del hombre al producirse alteraciones en la sociedad: en lo económico y medioambiente, que pone en riesgo, la supervivencia del ser humano. 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Se impone de implementar prácticas desde lo curricular y que siempre, tributen a las competencias de sus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egresados.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" y="44624"/>
            <a:ext cx="9361040" cy="1975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0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7609" y="1916832"/>
            <a:ext cx="9361040" cy="453650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L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 historia registra que desde las antiguas civilizaciones hasta la actualidad, el género humano ha encontrado en la corporalidad y la gestualidad un marcado apoyo al lenguaje. </a:t>
            </a:r>
          </a:p>
          <a:p>
            <a:pPr algn="just">
              <a:lnSpc>
                <a:spcPct val="150000"/>
              </a:lnSpc>
            </a:pP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Todos requieren la herramienta del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lenguaje.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Como se ha observado é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 aporta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y trasmite la tradición, creación y valores del género humano o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sea, cultura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Por ello, las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ciencias, las humanidades y las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tecnologías tienen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su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propio </a:t>
            </a: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lenguaje. En </a:t>
            </a:r>
            <a:r>
              <a:rPr lang="es-ES" cap="none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este estudio se rebela el impacto del lenguaje en la relación interdisciplinaria lingüística-pedagogía-medicina. </a:t>
            </a:r>
          </a:p>
          <a:p>
            <a:pPr algn="just">
              <a:lnSpc>
                <a:spcPct val="150000"/>
              </a:lnSpc>
            </a:pPr>
            <a:r>
              <a:rPr lang="es-ES" cap="none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es-ES" cap="non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4471" y="3823880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2400" i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59" y="116633"/>
            <a:ext cx="1000574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Expresó el Apóstol:</a:t>
            </a:r>
            <a: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_tradnl" sz="2400" dirty="0">
                <a:solidFill>
                  <a:schemeClr val="tx2">
                    <a:lumMod val="50000"/>
                  </a:schemeClr>
                </a:solidFill>
              </a:rPr>
            </a:br>
            <a:endParaRPr lang="es-ES_tradnl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6496" y="1844824"/>
            <a:ext cx="4934312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Script MT Bold" pitchFamily="66" charset="0"/>
              </a:rPr>
              <a:t>“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cript MT Bold" pitchFamily="66" charset="0"/>
              </a:rPr>
              <a:t>Las palabras deshonran cuando no llevan detrás un corazón limpio y entero. 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  <a:latin typeface="Script MT Bold" pitchFamily="66" charset="0"/>
              </a:rPr>
              <a:t>Las palabras están de más, cuando no fundan, cuando no esclarecen, cuando no atraen, cuando no añaden”. </a:t>
            </a:r>
            <a:endParaRPr lang="es-ES_tradnl" dirty="0">
              <a:solidFill>
                <a:schemeClr val="tx2">
                  <a:lumMod val="50000"/>
                </a:schemeClr>
              </a:solidFill>
              <a:latin typeface="Script MT Bold" pitchFamily="66" charset="0"/>
            </a:endParaRPr>
          </a:p>
          <a:p>
            <a:endParaRPr lang="es-ES_tradnl" dirty="0" smtClean="0">
              <a:latin typeface="Script MT Bold" pitchFamily="66" charset="0"/>
            </a:endParaRPr>
          </a:p>
          <a:p>
            <a:endParaRPr lang="es-ES_tradnl" dirty="0"/>
          </a:p>
        </p:txBody>
      </p:sp>
      <p:pic>
        <p:nvPicPr>
          <p:cNvPr id="1026" name="Picture 2" descr="C:\Users\usuario\Desktop\índice.jpgJoséMart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56" y="1988839"/>
            <a:ext cx="3635638" cy="39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54" y="163741"/>
            <a:ext cx="5644946" cy="168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6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4471" y="1772816"/>
            <a:ext cx="9361040" cy="35066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Desarrollo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4471" y="2279377"/>
            <a:ext cx="936104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La pandemia de la COVID-19; que ha conmovido a la humanidad desde finales del año 2019, ha motivado, a las autoras el estudio de términos y frases asociadas a esta mortal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enfermedad. Por lo que se proponen por la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elaboración de un </a:t>
            </a:r>
            <a:r>
              <a:rPr lang="es-ES" sz="2000" b="1" i="1" dirty="0">
                <a:solidFill>
                  <a:schemeClr val="tx2">
                    <a:lumMod val="50000"/>
                  </a:schemeClr>
                </a:solidFill>
              </a:rPr>
              <a:t>glosario de </a:t>
            </a:r>
            <a:r>
              <a:rPr lang="es-ES" sz="2000" b="1" i="1" dirty="0" smtClean="0">
                <a:solidFill>
                  <a:schemeClr val="tx2">
                    <a:lumMod val="50000"/>
                  </a:schemeClr>
                </a:solidFill>
              </a:rPr>
              <a:t>términos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El glosario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que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tiene la particularidad de presentar solo palabras de áreas específicas del conocimiento, es decir, términos disciplinares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especializados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Hay varios tipos de definiciones, pero las más comunes son las denominadas 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«lógicas». </a:t>
            </a: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ES" sz="14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E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s-ES" sz="2000" spc="12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83" y="188641"/>
            <a:ext cx="10005749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8352" y="1772816"/>
            <a:ext cx="9361040" cy="482453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DEFINICIÓN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7464" y="2279630"/>
            <a:ext cx="468052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Concierne a aquellas que tienen los siguientes constituyentes: La palabra que nombra al objeto de conocimiento que se quiere definir o que señala la clase de objetos a la que pertenece el elemento que se define, la que va generalmente asociada a un categorizador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187026" y="1844824"/>
            <a:ext cx="436848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Un verbo que relaciona el término a definir con otro, como por ejemplo, los verbos “ser”, “corresponder”, “referir” o “entender”, entre otros.. Las características individuales que diferencian el objeto de ot</a:t>
            </a:r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ros de la </a:t>
            </a:r>
            <a:r>
              <a:rPr lang="es-ES" sz="2000" dirty="0">
                <a:solidFill>
                  <a:schemeClr val="tx2">
                    <a:lumMod val="50000"/>
                  </a:schemeClr>
                </a:solidFill>
              </a:rPr>
              <a:t>misma clase</a:t>
            </a:r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s-ES" sz="1000" i="1" dirty="0">
                <a:solidFill>
                  <a:schemeClr val="tx2">
                    <a:lumMod val="50000"/>
                  </a:schemeClr>
                </a:solidFill>
              </a:rPr>
              <a:t>Evelyn Hugo </a:t>
            </a:r>
            <a:r>
              <a:rPr lang="es-ES" sz="1000" i="1" dirty="0" smtClean="0">
                <a:solidFill>
                  <a:schemeClr val="tx2">
                    <a:lumMod val="50000"/>
                  </a:schemeClr>
                </a:solidFill>
              </a:rPr>
              <a:t>Rojas </a:t>
            </a:r>
            <a:r>
              <a:rPr lang="es-ES" sz="1000" i="1" dirty="0">
                <a:solidFill>
                  <a:schemeClr val="tx2">
                    <a:lumMod val="50000"/>
                  </a:schemeClr>
                </a:solidFill>
              </a:rPr>
              <a:t>Licenciada en Letras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5" y="116632"/>
            <a:ext cx="100057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862</TotalTime>
  <Words>1792</Words>
  <Application>Microsoft Office PowerPoint</Application>
  <PresentationFormat>A4 (210 x 297 mm)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Esencial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Expresó el Apóstol: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YRV</dc:creator>
  <cp:lastModifiedBy>usuario</cp:lastModifiedBy>
  <cp:revision>69</cp:revision>
  <dcterms:created xsi:type="dcterms:W3CDTF">2014-01-02T01:23:44Z</dcterms:created>
  <dcterms:modified xsi:type="dcterms:W3CDTF">2021-03-04T11:43:14Z</dcterms:modified>
</cp:coreProperties>
</file>