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259" r:id="rId4"/>
    <p:sldId id="276" r:id="rId5"/>
    <p:sldId id="277" r:id="rId6"/>
    <p:sldId id="278" r:id="rId7"/>
    <p:sldId id="279" r:id="rId8"/>
    <p:sldId id="291" r:id="rId9"/>
    <p:sldId id="305" r:id="rId10"/>
    <p:sldId id="292" r:id="rId11"/>
    <p:sldId id="293" r:id="rId12"/>
    <p:sldId id="280" r:id="rId13"/>
    <p:sldId id="294" r:id="rId14"/>
    <p:sldId id="295" r:id="rId15"/>
    <p:sldId id="299" r:id="rId16"/>
    <p:sldId id="303" r:id="rId17"/>
    <p:sldId id="304" r:id="rId18"/>
    <p:sldId id="306" r:id="rId19"/>
    <p:sldId id="257" r:id="rId20"/>
    <p:sldId id="281" r:id="rId21"/>
    <p:sldId id="282" r:id="rId22"/>
    <p:sldId id="283" r:id="rId23"/>
    <p:sldId id="284" r:id="rId24"/>
    <p:sldId id="286" r:id="rId25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E5FD"/>
    <a:srgbClr val="FFFF00"/>
    <a:srgbClr val="1908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56197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96002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137532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1749929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87327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773813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23774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37767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79392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209033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414879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rgbClr val="0D14AD"/>
            </a:gs>
            <a:gs pos="82000">
              <a:srgbClr val="1908FA"/>
            </a:gs>
            <a:gs pos="18000">
              <a:srgbClr val="00206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2581C-ED53-409F-9261-9E6EBBFD9857}" type="datetimeFigureOut">
              <a:rPr lang="es-US" smtClean="0"/>
              <a:t>3/6/2021</a:t>
            </a:fld>
            <a:endParaRPr lang="es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E88C-44B7-4CB2-BF77-99F08FAB654E}" type="slidenum">
              <a:rPr lang="es-US" smtClean="0"/>
              <a:t>‹Nº›</a:t>
            </a:fld>
            <a:endParaRPr lang="es-US"/>
          </a:p>
        </p:txBody>
      </p:sp>
    </p:spTree>
    <p:extLst>
      <p:ext uri="{BB962C8B-B14F-4D97-AF65-F5344CB8AC3E}">
        <p14:creationId xmlns:p14="http://schemas.microsoft.com/office/powerpoint/2010/main" val="91250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552449" y="545599"/>
            <a:ext cx="1114161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6000" b="1" dirty="0" smtClean="0">
                <a:solidFill>
                  <a:schemeClr val="bg1"/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Prevención de enfermedades genéticas y defectos </a:t>
            </a:r>
            <a:r>
              <a:rPr lang="es-US" sz="6000" b="1" dirty="0" smtClean="0">
                <a:solidFill>
                  <a:schemeClr val="bg1"/>
                </a:solidFill>
                <a:latin typeface="Copperplate Gothic Bold" panose="020E0705020206020404" pitchFamily="34" charset="0"/>
                <a:cs typeface="Arial" panose="020B0604020202020204" pitchFamily="34" charset="0"/>
              </a:rPr>
              <a:t>congénitos en Atención Primaria de salud</a:t>
            </a:r>
            <a:endParaRPr lang="es-US" sz="6000" b="1" dirty="0">
              <a:solidFill>
                <a:schemeClr val="bg1"/>
              </a:solidFill>
              <a:latin typeface="Copperplate Gothic Bold" panose="020E07050202060204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199290" y="5254580"/>
            <a:ext cx="47780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dirty="0" smtClean="0">
                <a:solidFill>
                  <a:schemeClr val="bg1"/>
                </a:solidFill>
              </a:rPr>
              <a:t>Dra. Laura </a:t>
            </a:r>
            <a:r>
              <a:rPr lang="es-US" dirty="0" err="1" smtClean="0">
                <a:solidFill>
                  <a:schemeClr val="bg1"/>
                </a:solidFill>
              </a:rPr>
              <a:t>Cartelle</a:t>
            </a:r>
            <a:r>
              <a:rPr lang="es-US" dirty="0" smtClean="0">
                <a:solidFill>
                  <a:schemeClr val="bg1"/>
                </a:solidFill>
              </a:rPr>
              <a:t> Ferrer</a:t>
            </a:r>
          </a:p>
          <a:p>
            <a:r>
              <a:rPr lang="es-US" dirty="0" smtClean="0">
                <a:solidFill>
                  <a:schemeClr val="bg1"/>
                </a:solidFill>
              </a:rPr>
              <a:t>Especialista I grado	 MGI. Profesor </a:t>
            </a:r>
            <a:r>
              <a:rPr lang="es-US" dirty="0" smtClean="0">
                <a:solidFill>
                  <a:schemeClr val="bg1"/>
                </a:solidFill>
              </a:rPr>
              <a:t>Asistente</a:t>
            </a:r>
            <a:endParaRPr lang="es-US" dirty="0">
              <a:solidFill>
                <a:schemeClr val="bg1"/>
              </a:solidFill>
            </a:endParaRPr>
          </a:p>
          <a:p>
            <a:endParaRPr lang="es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0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545465" y="3773510"/>
            <a:ext cx="95174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Qué debemos hacer en el Consultorio Médico</a:t>
            </a:r>
            <a:endParaRPr lang="es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51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270" y="446489"/>
            <a:ext cx="2846231" cy="2567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357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31520" y="590843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preconcepcional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31519" y="2025748"/>
            <a:ext cx="5725551" cy="1406769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7" name="CuadroTexto 6"/>
          <p:cNvSpPr txBox="1"/>
          <p:nvPr/>
        </p:nvSpPr>
        <p:spPr>
          <a:xfrm>
            <a:off x="928467" y="2208628"/>
            <a:ext cx="51487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Identificar y enviar a interconsulta con el asesor genético a toda mujer con riesgo genético en la etapa preconcepcional</a:t>
            </a:r>
            <a:endParaRPr lang="es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469944" y="4445391"/>
            <a:ext cx="4149969" cy="1716258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1" name="CuadroTexto 10"/>
          <p:cNvSpPr txBox="1"/>
          <p:nvPr/>
        </p:nvSpPr>
        <p:spPr>
          <a:xfrm>
            <a:off x="7624689" y="4530433"/>
            <a:ext cx="399522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Indicar el consumo diario de 1 mg de ácido fólico y </a:t>
            </a:r>
            <a:r>
              <a:rPr lang="es-US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polivit</a:t>
            </a:r>
            <a:r>
              <a:rPr lang="es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 toda mujer en edad fértil al menos 6 meses antes de la concepción</a:t>
            </a:r>
            <a:endParaRPr lang="es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angular 12"/>
          <p:cNvCxnSpPr/>
          <p:nvPr/>
        </p:nvCxnSpPr>
        <p:spPr>
          <a:xfrm>
            <a:off x="6865034" y="2940148"/>
            <a:ext cx="1378634" cy="113948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9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568191" y="1697779"/>
            <a:ext cx="108321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Remitir a toda gestante después de la captación a la consulta de evaluación de Riesgo Genético. (Consulta </a:t>
            </a:r>
            <a:r>
              <a:rPr lang="es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multidisciplionaria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429065" y="454157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prenatal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090058" y="4711485"/>
            <a:ext cx="7576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Conducción por los servicios de genética</a:t>
            </a:r>
            <a:endParaRPr lang="es-E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Conector recto de flecha 14"/>
          <p:cNvCxnSpPr/>
          <p:nvPr/>
        </p:nvCxnSpPr>
        <p:spPr>
          <a:xfrm rot="-2340000" flipH="1">
            <a:off x="2867186" y="2805193"/>
            <a:ext cx="1038387" cy="1317356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/>
          <p:nvPr/>
        </p:nvCxnSpPr>
        <p:spPr>
          <a:xfrm rot="2220000">
            <a:off x="7222210" y="2743200"/>
            <a:ext cx="1115878" cy="1456841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568191" y="3146156"/>
            <a:ext cx="2004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Riesgo genético Bajo</a:t>
            </a:r>
            <a:endParaRPr lang="es-ES" sz="2400" b="1" dirty="0">
              <a:solidFill>
                <a:schemeClr val="bg1"/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8756542" y="2919408"/>
            <a:ext cx="23247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/>
                </a:solidFill>
              </a:rPr>
              <a:t>Riesgo genético </a:t>
            </a:r>
            <a:r>
              <a:rPr lang="es-ES" sz="2400" b="1" dirty="0" err="1" smtClean="0">
                <a:solidFill>
                  <a:schemeClr val="bg1"/>
                </a:solidFill>
              </a:rPr>
              <a:t>incgrementado</a:t>
            </a:r>
            <a:endParaRPr lang="es-E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44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363416" y="1151291"/>
            <a:ext cx="11254154" cy="92333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Prevención de anemia </a:t>
            </a:r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por Hematíes </a:t>
            </a:r>
            <a:r>
              <a:rPr lang="es-E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Falciformes o Sicklemia: Enfermedad hereditaria con un patrón de trasmisión autosómico recesivo. Los portadores son asintomáticos y no se diferencian de la población con Hb normal</a:t>
            </a:r>
            <a:endParaRPr lang="es-US" b="1" dirty="0"/>
          </a:p>
        </p:txBody>
      </p:sp>
      <p:sp>
        <p:nvSpPr>
          <p:cNvPr id="9" name="CuadroTexto 8"/>
          <p:cNvSpPr txBox="1"/>
          <p:nvPr/>
        </p:nvSpPr>
        <p:spPr>
          <a:xfrm>
            <a:off x="488853" y="2639897"/>
            <a:ext cx="1100327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médico que labora en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consultorio realizará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indicación de electroforesis de hemoglobina en  la consulta de captación de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Empleará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modelo oficial confeccionado al efecto, o en su defecto un modelo que contenga todos los datos señalados en el documento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oficial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misma se realizará con tinta, letra clara, legible, llenando todos los acápites correspondientes.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4942" y="263943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prenatal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61182" y="800541"/>
            <a:ext cx="10902462" cy="494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 los casos de captaciones de embarazo intermedias o tardías, el médico que realiza la indicación lo reflejará con letra clara y legible en la parte superior del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modelo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ES" sz="14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responsabilidad de este profesional, explicar a la gestante el motivo de indicación del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estudio</a:t>
            </a:r>
            <a:endParaRPr lang="es-ES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1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existe </a:t>
            </a:r>
            <a:r>
              <a:rPr lang="es-ES" sz="20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constancia oficial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 resultado de un estudio previo, ya sea porque la gestante porte una tarjeta que lo notifique o por encontrarse plasmado en el Registro lineal de la embarazada, no se indicará nuevamente el mismo, partiendo del hecho que el genotipo de hemoglobina de un individuo no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varía</a:t>
            </a:r>
            <a:endParaRPr lang="es-US" sz="2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9065" y="454157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prenatal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33046" y="1392701"/>
            <a:ext cx="10789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ndicar el ultrasonido genético del primer trimestre a toda gestante entre 11 y 13.6 semanas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la </a:t>
            </a:r>
            <a:r>
              <a:rPr lang="es-U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alfafetoproteina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sérica a toda gestante entre 15 y 19 semanas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el ultrasonido genético del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a toda gestante entre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y 22 semanas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Indicar el ultrasonido genético del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tercer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trimestre a toda gestante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las 28 y 32 semanas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Trasladar toda la información sobre resultados de estudios genéticos prenatales al tarjetón de la embarazada que se encuentra en el consultorio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Remitir a toda gestante con resultados positivos de estudios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genéticos prenatales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interconsulta de evaluación con el asesor genético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03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9065" y="454157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neonatal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692833" y="1533378"/>
            <a:ext cx="5198013" cy="161778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8" name="CuadroTexto 7"/>
          <p:cNvSpPr txBox="1"/>
          <p:nvPr/>
        </p:nvSpPr>
        <p:spPr>
          <a:xfrm>
            <a:off x="886264" y="1834438"/>
            <a:ext cx="48111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 la toma de muestra de sangre del talón al quinto día a todo recién nacido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redondeado 11"/>
          <p:cNvSpPr/>
          <p:nvPr/>
        </p:nvSpPr>
        <p:spPr>
          <a:xfrm>
            <a:off x="6963508" y="3221501"/>
            <a:ext cx="4642338" cy="1969479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3" name="CuadroTexto 12"/>
          <p:cNvSpPr txBox="1"/>
          <p:nvPr/>
        </p:nvSpPr>
        <p:spPr>
          <a:xfrm>
            <a:off x="7301132" y="3559126"/>
            <a:ext cx="40514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Remitir a todos los lactantes entre el primer y tercer mes de vida a la consulta con el asesor genético de su área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7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9065" y="454157"/>
            <a:ext cx="5725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período posnatal</a:t>
            </a:r>
            <a:endParaRPr lang="es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793597" y="1400517"/>
            <a:ext cx="107220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Enviar a interconsulta con asesor genético a todo individuos independientemente de su edad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signos sugerentes de defectos congénitos: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Discapacidad intelectual, motora, visual o auditiva de carácter familiar o causa no precisada</a:t>
            </a: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Malformaciones congénitas visibles</a:t>
            </a: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Dismorfia facial</a:t>
            </a: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9775" indent="-57150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nfertilidad o fallas reproductivas reiteradas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Enviar a interconsulta con asesor genético a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 familia con dos o más miembros afectados por enfermedades comunes</a:t>
            </a:r>
            <a:endParaRPr lang="es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06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upo 10"/>
          <p:cNvGrpSpPr/>
          <p:nvPr/>
        </p:nvGrpSpPr>
        <p:grpSpPr>
          <a:xfrm>
            <a:off x="7928591" y="5769"/>
            <a:ext cx="3526971" cy="2176788"/>
            <a:chOff x="7155542" y="1103086"/>
            <a:chExt cx="3526971" cy="2176788"/>
          </a:xfrm>
        </p:grpSpPr>
        <p:sp>
          <p:nvSpPr>
            <p:cNvPr id="10" name="CuadroTexto 9"/>
            <p:cNvSpPr txBox="1"/>
            <p:nvPr/>
          </p:nvSpPr>
          <p:spPr>
            <a:xfrm>
              <a:off x="7155542" y="1929870"/>
              <a:ext cx="3526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Mortalidad Materna</a:t>
              </a:r>
              <a:endParaRPr lang="es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cto 6"/>
            <p:cNvCxnSpPr/>
            <p:nvPr/>
          </p:nvCxnSpPr>
          <p:spPr>
            <a:xfrm>
              <a:off x="7547428" y="1451074"/>
              <a:ext cx="2714171" cy="1538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 flipH="1">
              <a:off x="7634514" y="1103086"/>
              <a:ext cx="2191657" cy="2176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upo 12"/>
          <p:cNvGrpSpPr/>
          <p:nvPr/>
        </p:nvGrpSpPr>
        <p:grpSpPr>
          <a:xfrm>
            <a:off x="123597" y="502495"/>
            <a:ext cx="6389801" cy="3005138"/>
            <a:chOff x="123597" y="502495"/>
            <a:chExt cx="6389801" cy="3005138"/>
          </a:xfrm>
        </p:grpSpPr>
        <p:sp>
          <p:nvSpPr>
            <p:cNvPr id="5" name="CuadroTexto 4"/>
            <p:cNvSpPr txBox="1"/>
            <p:nvPr/>
          </p:nvSpPr>
          <p:spPr>
            <a:xfrm>
              <a:off x="2086542" y="1743454"/>
              <a:ext cx="4426856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Prevención de Riesgo Genético</a:t>
              </a:r>
              <a:endParaRPr lang="es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2" name="Object 5"/>
            <p:cNvGraphicFramePr>
              <a:graphicFrameLocks noChangeAspect="1"/>
            </p:cNvGraphicFramePr>
            <p:nvPr/>
          </p:nvGraphicFramePr>
          <p:xfrm>
            <a:off x="123597" y="502495"/>
            <a:ext cx="1728788" cy="3005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r:id="rId3" imgW="809738" imgH="1533739" progId="">
                    <p:embed/>
                  </p:oleObj>
                </mc:Choice>
                <mc:Fallback>
                  <p:oleObj r:id="rId3" imgW="809738" imgH="1533739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597" y="502495"/>
                          <a:ext cx="1728788" cy="3005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" name="Rectángulo 13"/>
          <p:cNvSpPr/>
          <p:nvPr/>
        </p:nvSpPr>
        <p:spPr>
          <a:xfrm>
            <a:off x="655092" y="4053384"/>
            <a:ext cx="2374711" cy="144666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Incrementar el trabajo con el Riesgo </a:t>
            </a:r>
            <a:r>
              <a:rPr lang="es-US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Preconcepional</a:t>
            </a:r>
            <a:endParaRPr lang="es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o 18"/>
          <p:cNvGrpSpPr/>
          <p:nvPr/>
        </p:nvGrpSpPr>
        <p:grpSpPr>
          <a:xfrm>
            <a:off x="3835021" y="3991969"/>
            <a:ext cx="4532139" cy="1937982"/>
            <a:chOff x="3835021" y="3991969"/>
            <a:chExt cx="4532139" cy="1937982"/>
          </a:xfrm>
        </p:grpSpPr>
        <p:sp>
          <p:nvSpPr>
            <p:cNvPr id="15" name="Rectángulo redondeado 14"/>
            <p:cNvSpPr/>
            <p:nvPr/>
          </p:nvSpPr>
          <p:spPr>
            <a:xfrm>
              <a:off x="3835021" y="3991969"/>
              <a:ext cx="4532139" cy="1937982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4012224" y="4083797"/>
              <a:ext cx="4162785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b="1" dirty="0" smtClean="0"/>
                <a:t>Adecuado y sistemático seguimiento de gestantes con cardiopatías congénitas, </a:t>
              </a:r>
              <a:r>
                <a:rPr lang="es-US" b="1" dirty="0" err="1" smtClean="0"/>
                <a:t>Sicklemia</a:t>
              </a:r>
              <a:r>
                <a:rPr lang="es-US" b="1" dirty="0" smtClean="0"/>
                <a:t>, Síndrome de </a:t>
              </a:r>
              <a:r>
                <a:rPr lang="es-US" b="1" dirty="0" err="1" smtClean="0"/>
                <a:t>Marfan</a:t>
              </a:r>
              <a:r>
                <a:rPr lang="es-US" b="1" dirty="0" smtClean="0"/>
                <a:t>, Enfermedades del colágeno, Displasias esqueléticas, retraso mental, cáncer, discrasias sanguíneas, insuficiencia renal</a:t>
              </a:r>
              <a:endParaRPr lang="es-US" b="1" dirty="0"/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9512490" y="3991969"/>
            <a:ext cx="2060811" cy="1508079"/>
            <a:chOff x="9512490" y="3991969"/>
            <a:chExt cx="2060811" cy="1508079"/>
          </a:xfrm>
        </p:grpSpPr>
        <p:sp>
          <p:nvSpPr>
            <p:cNvPr id="17" name="Rectángulo 16"/>
            <p:cNvSpPr/>
            <p:nvPr/>
          </p:nvSpPr>
          <p:spPr>
            <a:xfrm>
              <a:off x="9512490" y="3991969"/>
              <a:ext cx="2060811" cy="1508079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18" name="CuadroTexto 17"/>
            <p:cNvSpPr txBox="1"/>
            <p:nvPr/>
          </p:nvSpPr>
          <p:spPr>
            <a:xfrm>
              <a:off x="9662074" y="4118126"/>
              <a:ext cx="17934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US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Vigilancia e IC de gestantes expuestas a teratógenos</a:t>
              </a:r>
              <a:endParaRPr lang="es-US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upo 10"/>
          <p:cNvGrpSpPr/>
          <p:nvPr/>
        </p:nvGrpSpPr>
        <p:grpSpPr>
          <a:xfrm>
            <a:off x="7928591" y="1512771"/>
            <a:ext cx="3526971" cy="2176788"/>
            <a:chOff x="7155542" y="1103086"/>
            <a:chExt cx="3526971" cy="2176788"/>
          </a:xfrm>
        </p:grpSpPr>
        <p:sp>
          <p:nvSpPr>
            <p:cNvPr id="22" name="CuadroTexto 9"/>
            <p:cNvSpPr txBox="1"/>
            <p:nvPr/>
          </p:nvSpPr>
          <p:spPr>
            <a:xfrm>
              <a:off x="7155542" y="1929870"/>
              <a:ext cx="35269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8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Mortalidad Infantil</a:t>
              </a:r>
              <a:endParaRPr lang="es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3" name="Conector recto 6"/>
            <p:cNvCxnSpPr/>
            <p:nvPr/>
          </p:nvCxnSpPr>
          <p:spPr>
            <a:xfrm>
              <a:off x="7547428" y="1451074"/>
              <a:ext cx="2714171" cy="15388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cto 8"/>
            <p:cNvCxnSpPr/>
            <p:nvPr/>
          </p:nvCxnSpPr>
          <p:spPr>
            <a:xfrm flipH="1">
              <a:off x="7634514" y="1103086"/>
              <a:ext cx="2191657" cy="21767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3319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3587262" y="0"/>
            <a:ext cx="67946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Riesgos genéticos</a:t>
            </a:r>
            <a:endParaRPr lang="es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90843" y="978989"/>
            <a:ext cx="9791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de alteraciones cromosómicas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90843" y="1786598"/>
            <a:ext cx="113526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materna mayor de 35 años</a:t>
            </a:r>
          </a:p>
          <a:p>
            <a:pPr marL="342900" indent="-342900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 e hijos con una afectación de etiología cromosómica conocida o sospechada</a:t>
            </a:r>
          </a:p>
          <a:p>
            <a:pPr marL="342900" indent="-342900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 de los miembros de la pareja portador de un rearreglo cromosómico</a:t>
            </a:r>
          </a:p>
          <a:p>
            <a:pPr marL="342900" indent="-342900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Perdidas fetales repetidas del primer trimestre (3 abortos espontáneos repetidos o 5 alternos</a:t>
            </a:r>
          </a:p>
          <a:p>
            <a:pPr marL="342900" indent="-342900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Pareja infértil bajo tratamiento con inductores de la ovulación</a:t>
            </a:r>
          </a:p>
          <a:p>
            <a:pPr marL="342900" indent="-342900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Subfertilidad masculina o desarrollo sexual anómalo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612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2"/>
          <p:cNvSpPr/>
          <p:nvPr/>
        </p:nvSpPr>
        <p:spPr>
          <a:xfrm>
            <a:off x="3669025" y="2569994"/>
            <a:ext cx="4005329" cy="754037"/>
          </a:xfrm>
          <a:prstGeom prst="rect">
            <a:avLst/>
          </a:prstGeom>
          <a:solidFill>
            <a:srgbClr val="33E5FD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5" name="TextBox 4"/>
          <p:cNvSpPr txBox="1"/>
          <p:nvPr/>
        </p:nvSpPr>
        <p:spPr>
          <a:xfrm>
            <a:off x="3786978" y="2715789"/>
            <a:ext cx="43507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Enfermedades Genéticas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359742" y="1755058"/>
            <a:ext cx="1220170" cy="899652"/>
          </a:xfrm>
          <a:prstGeom prst="straightConnector1">
            <a:avLst/>
          </a:prstGeom>
          <a:ln>
            <a:solidFill>
              <a:srgbClr val="33E5FD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Cloud Callout 7"/>
          <p:cNvSpPr/>
          <p:nvPr/>
        </p:nvSpPr>
        <p:spPr>
          <a:xfrm>
            <a:off x="958645" y="817585"/>
            <a:ext cx="1607574" cy="937474"/>
          </a:xfrm>
          <a:prstGeom prst="cloudCallout">
            <a:avLst/>
          </a:prstGeom>
          <a:ln>
            <a:solidFill>
              <a:srgbClr val="33E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27355" y="1098446"/>
            <a:ext cx="1032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Raras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4722254" y="817583"/>
            <a:ext cx="1720644" cy="937473"/>
          </a:xfrm>
          <a:prstGeom prst="cloudCallout">
            <a:avLst/>
          </a:prstGeom>
          <a:ln>
            <a:solidFill>
              <a:srgbClr val="33E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5582576" y="1924665"/>
            <a:ext cx="0" cy="589286"/>
          </a:xfrm>
          <a:prstGeom prst="straightConnector1">
            <a:avLst/>
          </a:prstGeom>
          <a:ln>
            <a:solidFill>
              <a:srgbClr val="33E5FD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098942" y="1084880"/>
            <a:ext cx="10127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Serias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loud Callout 14"/>
          <p:cNvSpPr/>
          <p:nvPr/>
        </p:nvSpPr>
        <p:spPr>
          <a:xfrm>
            <a:off x="8643526" y="831693"/>
            <a:ext cx="1835656" cy="1018278"/>
          </a:xfrm>
          <a:prstGeom prst="cloudCallout">
            <a:avLst/>
          </a:prstGeom>
          <a:ln>
            <a:solidFill>
              <a:srgbClr val="33E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831309" y="1086265"/>
            <a:ext cx="181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Incurables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7674355" y="1849971"/>
            <a:ext cx="969171" cy="898353"/>
          </a:xfrm>
          <a:prstGeom prst="straightConnector1">
            <a:avLst/>
          </a:prstGeom>
          <a:ln>
            <a:solidFill>
              <a:srgbClr val="33E5FD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Cloud Callout 26"/>
          <p:cNvSpPr/>
          <p:nvPr/>
        </p:nvSpPr>
        <p:spPr>
          <a:xfrm>
            <a:off x="4567014" y="4080552"/>
            <a:ext cx="2057022" cy="771593"/>
          </a:xfrm>
          <a:prstGeom prst="cloudCallout">
            <a:avLst/>
          </a:prstGeom>
          <a:ln>
            <a:solidFill>
              <a:srgbClr val="33E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582576" y="3364789"/>
            <a:ext cx="0" cy="679831"/>
          </a:xfrm>
          <a:prstGeom prst="straightConnector1">
            <a:avLst/>
          </a:prstGeom>
          <a:ln>
            <a:solidFill>
              <a:srgbClr val="33E5FD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51737" y="4207168"/>
            <a:ext cx="1810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6035" y="3504549"/>
            <a:ext cx="243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Medio más efectivo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loud Callout 33"/>
          <p:cNvSpPr/>
          <p:nvPr/>
        </p:nvSpPr>
        <p:spPr>
          <a:xfrm>
            <a:off x="3786978" y="5633472"/>
            <a:ext cx="3528221" cy="870567"/>
          </a:xfrm>
          <a:prstGeom prst="cloudCallout">
            <a:avLst/>
          </a:prstGeom>
          <a:ln>
            <a:solidFill>
              <a:srgbClr val="33E5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756789" y="5047931"/>
            <a:ext cx="2431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578438" y="4929491"/>
            <a:ext cx="0" cy="679831"/>
          </a:xfrm>
          <a:prstGeom prst="straightConnector1">
            <a:avLst/>
          </a:prstGeom>
          <a:ln>
            <a:solidFill>
              <a:srgbClr val="33E5FD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048917" y="5868700"/>
            <a:ext cx="3245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Asesoramiento</a:t>
            </a:r>
            <a:r>
              <a:rPr lang="es-ES_tradn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Genético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01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59127" y="28135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de defecto congénito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17452" y="1304779"/>
            <a:ext cx="1028348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materna menos de 20 y mayor de 35 años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Uno de los miembros e la pareja afectados por una malformación congénita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Antecedentes de hijos o familiar de primer grado afectados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una malformación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congénita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 con déficit conocido de folatos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Embarazo logrado con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inductores de la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ovulación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Exposición laboral a agentes de carácter teratógeno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Gestaciones múltiples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59127" y="28135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de defecto congénito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041009" y="1266093"/>
            <a:ext cx="95238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Enfermedades Crónicas</a:t>
            </a:r>
          </a:p>
          <a:p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Diabetes (Hiperglucemia mantenida)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Asma bronquial corticodepeniente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Distiroidismo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Cardiopatías congénitas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Epilepsia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Colagenosis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HTA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2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559127" y="281354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de afecciones hereditarias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69033" y="995681"/>
            <a:ext cx="10879015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Algún miembro de la pareja o </a:t>
            </a: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familiar de primer grado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antecedentes de afecciones hereditarias conocidas</a:t>
            </a:r>
          </a:p>
          <a:p>
            <a:pPr marL="342900" indent="-342900" algn="just">
              <a:buFont typeface="+mj-lt"/>
              <a:buAutoNum type="arabicPeriod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Edad paterna mayor de 45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años</a:t>
            </a:r>
          </a:p>
          <a:p>
            <a:pPr marL="342900" indent="-342900" algn="just">
              <a:buFont typeface="+mj-lt"/>
              <a:buAutoNum type="arabicPeriod"/>
            </a:pPr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Consanguinidad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pareja o sus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progenitores</a:t>
            </a:r>
          </a:p>
          <a:p>
            <a:pPr algn="just"/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Uno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los miembros de la pareja con diagnóstico, sospecha o familiar afectado por: </a:t>
            </a: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Riñón </a:t>
            </a:r>
            <a:r>
              <a:rPr lang="es-E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poliquístico</a:t>
            </a: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Fibrosis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quística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Displasias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óseas</a:t>
            </a: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Neurofibromatosis</a:t>
            </a:r>
            <a:endParaRPr lang="es-E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ES" sz="1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Enfermedad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neurodegenerativa</a:t>
            </a:r>
          </a:p>
          <a:p>
            <a:pPr marL="342900" lvl="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Cáncer familiar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Clr>
                <a:srgbClr val="00B0F0"/>
              </a:buClr>
              <a:buFont typeface="Wingdings" panose="05000000000000000000" pitchFamily="2" charset="2"/>
              <a:buChar char="ü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endParaRPr lang="es-E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E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17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26123" y="1361613"/>
            <a:ext cx="1035851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Antecedentes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familiares, por vía materna, de varones afectados con la misma condición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patológica</a:t>
            </a:r>
          </a:p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endParaRPr lang="es-US" sz="12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Hombre de la pareja con afección conocida de este grupo de </a:t>
            </a: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entidades</a:t>
            </a:r>
          </a:p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endParaRPr lang="es-US" sz="12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Antecedentes familiares de :</a:t>
            </a:r>
          </a:p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endParaRPr lang="es-US" sz="1200" b="1" dirty="0" smtClean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Hemofilia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o B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Distrofia muscular de </a:t>
            </a:r>
            <a:r>
              <a:rPr lang="es-ES" sz="2000" b="1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Duchenne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Síndrome Frágil X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ü"/>
            </a:pP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Retraso mental en varones</a:t>
            </a:r>
            <a:endParaRPr lang="es-US" sz="2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588455" y="267286"/>
            <a:ext cx="70338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Riesgo de Afecciones ligadas al cromosoma X.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4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956604" y="1640390"/>
            <a:ext cx="10213143" cy="960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360045" algn="l"/>
              </a:tabLst>
            </a:pPr>
            <a:r>
              <a:rPr lang="es-E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Uno </a:t>
            </a:r>
            <a:r>
              <a:rPr lang="es-ES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 los miembros de la pareja o familiar enfermo o portador de Hb S, C u otras Hb anormales.</a:t>
            </a:r>
            <a:endParaRPr lang="es-US" sz="2000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896751" y="450166"/>
            <a:ext cx="86656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Riesgo de Hemoglobinopatías.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00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043189" y="923245"/>
            <a:ext cx="4005329" cy="892675"/>
          </a:xfrm>
          <a:prstGeom prst="rect">
            <a:avLst/>
          </a:prstGeom>
          <a:solidFill>
            <a:srgbClr val="33E5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5" name="CuadroTexto 4"/>
          <p:cNvSpPr txBox="1"/>
          <p:nvPr/>
        </p:nvSpPr>
        <p:spPr>
          <a:xfrm>
            <a:off x="1481070" y="1074299"/>
            <a:ext cx="342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Genética Clínica</a:t>
            </a:r>
            <a:endParaRPr lang="es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235781" y="923245"/>
            <a:ext cx="4005329" cy="892676"/>
          </a:xfrm>
          <a:prstGeom prst="rect">
            <a:avLst/>
          </a:prstGeom>
          <a:solidFill>
            <a:srgbClr val="33E5F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 dirty="0"/>
          </a:p>
        </p:txBody>
      </p:sp>
      <p:sp>
        <p:nvSpPr>
          <p:cNvPr id="8" name="CuadroTexto 7"/>
          <p:cNvSpPr txBox="1"/>
          <p:nvPr/>
        </p:nvSpPr>
        <p:spPr>
          <a:xfrm>
            <a:off x="7377447" y="1060974"/>
            <a:ext cx="38636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Genética Comunidad</a:t>
            </a:r>
            <a:endParaRPr lang="es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2994338" y="1983346"/>
            <a:ext cx="0" cy="888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1349061" y="2822837"/>
            <a:ext cx="3393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entrenado en ofrecer consulta a individuos que asisten preocupados en busca de un diagnostico</a:t>
            </a:r>
            <a:endParaRPr lang="es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>
            <a:off x="9272588" y="1934195"/>
            <a:ext cx="0" cy="8886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7554186" y="2871988"/>
            <a:ext cx="4003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Especialista preocupado por buscar en la comunidad los individuos/familias en riesgo con fines preventivos</a:t>
            </a:r>
            <a:endParaRPr lang="es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V="1">
            <a:off x="5165055" y="1309706"/>
            <a:ext cx="1751527" cy="25757"/>
          </a:xfrm>
          <a:prstGeom prst="straightConnector1">
            <a:avLst/>
          </a:prstGeom>
          <a:ln w="762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5367717" y="852690"/>
            <a:ext cx="1392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Servicios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5625850" y="1489335"/>
            <a:ext cx="1122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APS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AutoShape 6"/>
          <p:cNvSpPr>
            <a:spLocks/>
          </p:cNvSpPr>
          <p:nvPr/>
        </p:nvSpPr>
        <p:spPr bwMode="auto">
          <a:xfrm rot="5400000">
            <a:off x="5781631" y="-621582"/>
            <a:ext cx="409406" cy="10195773"/>
          </a:xfrm>
          <a:prstGeom prst="rightBrace">
            <a:avLst>
              <a:gd name="adj1" fmla="val 205328"/>
              <a:gd name="adj2" fmla="val 49222"/>
            </a:avLst>
          </a:prstGeom>
          <a:noFill/>
          <a:ln w="3816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11915335" y="198334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US" dirty="0"/>
          </a:p>
        </p:txBody>
      </p:sp>
      <p:sp>
        <p:nvSpPr>
          <p:cNvPr id="2" name="CuadroTexto 1"/>
          <p:cNvSpPr txBox="1"/>
          <p:nvPr/>
        </p:nvSpPr>
        <p:spPr>
          <a:xfrm>
            <a:off x="2100511" y="4794820"/>
            <a:ext cx="7880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grupos de riesgo están en relación con la posible aparición de enfermedades genéticas o defectos congénitos en las diferentes etapas de la vida: Edad reproductiva/preconcepcional, prenatal y posnatal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63714" y="-83670"/>
            <a:ext cx="2634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</a:rPr>
              <a:t>Evolución</a:t>
            </a:r>
            <a:endParaRPr lang="es-E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25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068946" y="284622"/>
            <a:ext cx="11449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Organización de los servicios de genética médica en el Sistema Nacional de Salud</a:t>
            </a: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Conector recto 20"/>
          <p:cNvCxnSpPr>
            <a:stCxn id="10" idx="2"/>
            <a:endCxn id="16" idx="0"/>
          </p:cNvCxnSpPr>
          <p:nvPr/>
        </p:nvCxnSpPr>
        <p:spPr>
          <a:xfrm>
            <a:off x="7786567" y="2313136"/>
            <a:ext cx="0" cy="3352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o 96"/>
          <p:cNvGrpSpPr/>
          <p:nvPr/>
        </p:nvGrpSpPr>
        <p:grpSpPr>
          <a:xfrm>
            <a:off x="2286099" y="1384669"/>
            <a:ext cx="7272997" cy="3601634"/>
            <a:chOff x="2194560" y="1793631"/>
            <a:chExt cx="7272997" cy="3601634"/>
          </a:xfrm>
        </p:grpSpPr>
        <p:sp>
          <p:nvSpPr>
            <p:cNvPr id="5" name="Elipse 4"/>
            <p:cNvSpPr/>
            <p:nvPr/>
          </p:nvSpPr>
          <p:spPr>
            <a:xfrm>
              <a:off x="2194560" y="1793631"/>
              <a:ext cx="2321170" cy="101287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S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Nivel Terciario</a:t>
              </a:r>
              <a:endParaRPr lang="es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Conector recto 6"/>
            <p:cNvCxnSpPr/>
            <p:nvPr/>
          </p:nvCxnSpPr>
          <p:spPr>
            <a:xfrm flipV="1">
              <a:off x="4234376" y="1821764"/>
              <a:ext cx="14068" cy="478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/>
            <p:nvPr/>
          </p:nvCxnSpPr>
          <p:spPr>
            <a:xfrm>
              <a:off x="4234376" y="1793631"/>
              <a:ext cx="189913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ángulo redondeado 9"/>
            <p:cNvSpPr/>
            <p:nvPr/>
          </p:nvSpPr>
          <p:spPr>
            <a:xfrm>
              <a:off x="5922499" y="1793631"/>
              <a:ext cx="3545058" cy="928467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6513343" y="2030768"/>
              <a:ext cx="2813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Centro Nacional </a:t>
              </a:r>
              <a:endParaRPr lang="es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Rectángulo redondeado 15"/>
            <p:cNvSpPr/>
            <p:nvPr/>
          </p:nvSpPr>
          <p:spPr>
            <a:xfrm>
              <a:off x="5922499" y="3057379"/>
              <a:ext cx="3545058" cy="928467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17" name="Elipse 16"/>
            <p:cNvSpPr/>
            <p:nvPr/>
          </p:nvSpPr>
          <p:spPr>
            <a:xfrm>
              <a:off x="2194560" y="3088011"/>
              <a:ext cx="2321170" cy="101287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S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Nivel Secundario</a:t>
              </a:r>
              <a:endParaRPr lang="es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CuadroTexto 18"/>
            <p:cNvSpPr txBox="1"/>
            <p:nvPr/>
          </p:nvSpPr>
          <p:spPr>
            <a:xfrm>
              <a:off x="6288259" y="3321557"/>
              <a:ext cx="2813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Centros Provinciales </a:t>
              </a:r>
              <a:endParaRPr lang="es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2" name="Conector recto 21"/>
            <p:cNvCxnSpPr/>
            <p:nvPr/>
          </p:nvCxnSpPr>
          <p:spPr>
            <a:xfrm flipV="1">
              <a:off x="4220308" y="2931318"/>
              <a:ext cx="14068" cy="478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Elipse 24"/>
            <p:cNvSpPr/>
            <p:nvPr/>
          </p:nvSpPr>
          <p:spPr>
            <a:xfrm>
              <a:off x="2194560" y="4382391"/>
              <a:ext cx="2321170" cy="1012874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US" sz="2000" b="1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Nivel Primario</a:t>
              </a:r>
              <a:endParaRPr lang="es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5922499" y="4321127"/>
              <a:ext cx="3545058" cy="928467"/>
            </a:xfrm>
            <a:prstGeom prst="round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US"/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6372665" y="4585305"/>
              <a:ext cx="28135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US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Centros Municipales </a:t>
              </a:r>
              <a:endParaRPr lang="es-US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Conector recto 34"/>
            <p:cNvCxnSpPr/>
            <p:nvPr/>
          </p:nvCxnSpPr>
          <p:spPr>
            <a:xfrm flipV="1">
              <a:off x="4220308" y="4199512"/>
              <a:ext cx="14068" cy="4783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/>
            <p:cNvCxnSpPr/>
            <p:nvPr/>
          </p:nvCxnSpPr>
          <p:spPr>
            <a:xfrm>
              <a:off x="4234376" y="4204203"/>
              <a:ext cx="346065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/>
            <p:cNvCxnSpPr/>
            <p:nvPr/>
          </p:nvCxnSpPr>
          <p:spPr>
            <a:xfrm>
              <a:off x="7695028" y="3985846"/>
              <a:ext cx="0" cy="33528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>
              <a:off x="4248444" y="2907937"/>
              <a:ext cx="34747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5" name="Picture 7" descr="clip01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936" y="5608584"/>
            <a:ext cx="1193531" cy="11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7" descr="clip01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8946" y="5569575"/>
            <a:ext cx="1193531" cy="11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7" descr="clip01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38" y="5611178"/>
            <a:ext cx="1193531" cy="1133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AutoShape 6"/>
          <p:cNvSpPr>
            <a:spLocks/>
          </p:cNvSpPr>
          <p:nvPr/>
        </p:nvSpPr>
        <p:spPr bwMode="auto">
          <a:xfrm rot="5400000">
            <a:off x="5669549" y="1491070"/>
            <a:ext cx="409406" cy="7369688"/>
          </a:xfrm>
          <a:prstGeom prst="rightBrace">
            <a:avLst>
              <a:gd name="adj1" fmla="val 205328"/>
              <a:gd name="adj2" fmla="val 49222"/>
            </a:avLst>
          </a:prstGeom>
          <a:noFill/>
          <a:ln w="38160">
            <a:solidFill>
              <a:srgbClr val="00B0F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Times New Roman" panose="02020603050405020304" pitchFamily="18" charset="0"/>
              </a:defRPr>
            </a:lvl9pPr>
          </a:lstStyle>
          <a:p>
            <a:endParaRPr 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96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5588" y="94009"/>
            <a:ext cx="110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asistenciales que se ofrecen en la red y servicios de genética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858129" y="1662555"/>
            <a:ext cx="10986868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Evaluación, clasificación y control del Riesgo Genético Preconcepcional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y clasificación del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Riesgo Genético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Prenatal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Prevención de anemia por hematíes falciformes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Detección de defectos congénitos por ultrasonido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primer trimestre entre las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semanas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gestación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a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13.6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00B0F0"/>
              </a:buClr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Detección de defectos el tubo neural mediante estudio de la alfafetoproteína en suero materno entre las 15 y 19 semanas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4389119" y="878282"/>
            <a:ext cx="4698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Prenatal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35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95644" y="2124221"/>
            <a:ext cx="104429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Detección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defectos congénitos por ultrasonido del segundo trimestre entre las semanas de gestación 20 a 22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Detección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defectos congénitos por ultrasonido del tercer trimestre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semanas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y 32</a:t>
            </a:r>
          </a:p>
          <a:p>
            <a:pPr algn="just">
              <a:buClr>
                <a:srgbClr val="00B0F0"/>
              </a:buClr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Diagnostico prenatal de anomalías cromosómicas por estudios Citogenético para gestantes con riesgo incrementado de tener descendientes afectados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5588" y="94009"/>
            <a:ext cx="110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asistenciales que se ofrecen en la red y servicios de genética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403187" y="1109115"/>
            <a:ext cx="4698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Prenatal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1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5588" y="94009"/>
            <a:ext cx="110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asistenciales que se ofrecen en la red y servicios de genética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403187" y="1109115"/>
            <a:ext cx="4698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Neonatal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104314" y="2729133"/>
            <a:ext cx="103819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y clasificación del riesgo genético en recién nacidos y hasta el tercer mes de vida</a:t>
            </a: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Pesquisa neonatal de enfermedades heredometabólicas: Hiperfenilalaninemias, Galactosemia y deficiencia de Biotinidasa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5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745588" y="94009"/>
            <a:ext cx="11099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Programas asistenciales que se ofrecen en la red y servicios de genética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377430" y="818801"/>
            <a:ext cx="4698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Posnatal</a:t>
            </a:r>
            <a:endParaRPr lang="es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05306" y="1593134"/>
            <a:ext cx="11140225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ES_tradnl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Consultas de genética clínica para el diagnóstico y manejo de enfermedades genéticas en edad pediátrica y </a:t>
            </a:r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adulta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s-US" sz="1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ES_tradnl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Consultas de asesoramiento genético ante la identificación de factores de riesgo determinadas o influidas por factores de riesgo </a:t>
            </a:r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genético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s-US" sz="1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ES_tradnl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Atención médica a las personas con discapacidades de causa genética o </a:t>
            </a:r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congénita</a:t>
            </a: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endParaRPr lang="es-US" sz="1000" b="1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Font typeface="Wingdings" panose="05000000000000000000" pitchFamily="2" charset="2"/>
              <a:buChar char="q"/>
              <a:tabLst>
                <a:tab pos="457200" algn="l"/>
              </a:tabLst>
            </a:pPr>
            <a:r>
              <a:rPr lang="es-ES_tradnl" sz="20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Registro de familias con enfermedades comunes: diabetes mellitus, hipertensión arterial, asma bronquial, enfermedad coronaria, cáncer de mama, cáncer de colon, cáncer de próstata, esquizofrenia, trastorno afectivo bipolar, depresión, adicción al alcohol, enfermedad de Parkinson, enfermedad de </a:t>
            </a:r>
            <a:r>
              <a:rPr lang="es-ES_tradnl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Alzheimer</a:t>
            </a:r>
            <a:endParaRPr lang="es-US" sz="2000" b="1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758462" y="295421"/>
            <a:ext cx="10578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Grupos poblacionales con riesgo genético</a:t>
            </a:r>
            <a:endParaRPr lang="es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45588" y="1702191"/>
            <a:ext cx="1062110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Mujeres en edad fértil: 15 a 49 años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Gestantes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Recién Nacidos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Familias con varios miembros </a:t>
            </a: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afectados por enfermedades genéticas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Individuos aislados con diagnostico presuntivo de una condición genética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r>
              <a:rPr lang="es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Familias con varios miembros afectados por enfermedades con posible influencia genética Enfermedades comunes</a:t>
            </a:r>
            <a:endParaRPr lang="es-US" sz="2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q"/>
            </a:pPr>
            <a:endParaRPr lang="es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87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1321</Words>
  <Application>Microsoft Office PowerPoint</Application>
  <PresentationFormat>Panorámica</PresentationFormat>
  <Paragraphs>221</Paragraphs>
  <Slides>24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Copperplate Gothic Bold</vt:lpstr>
      <vt:lpstr>Times New Roman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Felix</dc:creator>
  <cp:lastModifiedBy>laura</cp:lastModifiedBy>
  <cp:revision>81</cp:revision>
  <dcterms:created xsi:type="dcterms:W3CDTF">2016-02-01T05:41:45Z</dcterms:created>
  <dcterms:modified xsi:type="dcterms:W3CDTF">2021-03-06T14:23:19Z</dcterms:modified>
</cp:coreProperties>
</file>