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300" r:id="rId3"/>
    <p:sldId id="301" r:id="rId4"/>
    <p:sldId id="259" r:id="rId5"/>
    <p:sldId id="260" r:id="rId6"/>
    <p:sldId id="261" r:id="rId7"/>
    <p:sldId id="262" r:id="rId8"/>
    <p:sldId id="263" r:id="rId9"/>
    <p:sldId id="264" r:id="rId10"/>
    <p:sldId id="265" r:id="rId11"/>
    <p:sldId id="269" r:id="rId12"/>
    <p:sldId id="266" r:id="rId13"/>
    <p:sldId id="268"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2" r:id="rId44"/>
    <p:sldId id="303" r:id="rId45"/>
    <p:sldId id="306" r:id="rId46"/>
    <p:sldId id="304" r:id="rId4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108"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8320C8-C9DD-4A0A-9FAC-C4EE01148CA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2A8B2C00-56A3-447E-B18C-A9AB46F8A062}">
      <dgm:prSet phldrT="[Texto]"/>
      <dgm:spPr/>
      <dgm:t>
        <a:bodyPr/>
        <a:lstStyle/>
        <a:p>
          <a:r>
            <a:rPr lang="es-ES" dirty="0"/>
            <a:t>Al copiar literalmente un texto</a:t>
          </a:r>
        </a:p>
      </dgm:t>
    </dgm:pt>
    <dgm:pt modelId="{88C37A50-40E3-4C8A-991E-89C68879816B}" type="parTrans" cxnId="{042729A6-B918-43E4-8892-E8B19A695ADA}">
      <dgm:prSet/>
      <dgm:spPr/>
      <dgm:t>
        <a:bodyPr/>
        <a:lstStyle/>
        <a:p>
          <a:endParaRPr lang="es-ES"/>
        </a:p>
      </dgm:t>
    </dgm:pt>
    <dgm:pt modelId="{159E9542-48B6-4227-B19C-9918EE611CCB}" type="sibTrans" cxnId="{042729A6-B918-43E4-8892-E8B19A695ADA}">
      <dgm:prSet/>
      <dgm:spPr/>
      <dgm:t>
        <a:bodyPr/>
        <a:lstStyle/>
        <a:p>
          <a:endParaRPr lang="es-ES"/>
        </a:p>
      </dgm:t>
    </dgm:pt>
    <dgm:pt modelId="{F201CCBE-140A-473A-A253-6EFDA9EB7519}">
      <dgm:prSet phldrT="[Texto]" custT="1"/>
      <dgm:spPr/>
      <dgm:t>
        <a:bodyPr/>
        <a:lstStyle/>
        <a:p>
          <a:r>
            <a:rPr lang="es-ES" sz="1600" dirty="0"/>
            <a:t>Ponga el texto entre comillas, en cursiva o en otro tipo de letra</a:t>
          </a:r>
        </a:p>
      </dgm:t>
    </dgm:pt>
    <dgm:pt modelId="{512233DA-A248-4DC0-9D36-18ED8B4C80E4}" type="parTrans" cxnId="{338D6A92-C2B8-4B29-8D9F-E64F71647CF6}">
      <dgm:prSet/>
      <dgm:spPr/>
      <dgm:t>
        <a:bodyPr/>
        <a:lstStyle/>
        <a:p>
          <a:endParaRPr lang="es-ES"/>
        </a:p>
      </dgm:t>
    </dgm:pt>
    <dgm:pt modelId="{8BE09894-A8E0-47AA-AF8A-FFEF833F03CA}" type="sibTrans" cxnId="{338D6A92-C2B8-4B29-8D9F-E64F71647CF6}">
      <dgm:prSet/>
      <dgm:spPr/>
      <dgm:t>
        <a:bodyPr/>
        <a:lstStyle/>
        <a:p>
          <a:endParaRPr lang="es-ES"/>
        </a:p>
      </dgm:t>
    </dgm:pt>
    <dgm:pt modelId="{DA95ED53-6900-40E2-8813-848EA791B30E}">
      <dgm:prSet phldrT="[Texto]" custT="1"/>
      <dgm:spPr/>
      <dgm:t>
        <a:bodyPr/>
        <a:lstStyle/>
        <a:p>
          <a:r>
            <a:rPr lang="es-ES" sz="1800" dirty="0"/>
            <a:t>Cite la fuente</a:t>
          </a:r>
        </a:p>
      </dgm:t>
    </dgm:pt>
    <dgm:pt modelId="{2EE04EFD-3D06-46AB-8382-633B67030325}" type="parTrans" cxnId="{53FE4A84-9A75-4E0D-81F0-0CC9FC12966A}">
      <dgm:prSet/>
      <dgm:spPr/>
      <dgm:t>
        <a:bodyPr/>
        <a:lstStyle/>
        <a:p>
          <a:endParaRPr lang="es-ES"/>
        </a:p>
      </dgm:t>
    </dgm:pt>
    <dgm:pt modelId="{0FEB249D-313A-42E0-8889-33366FC2CFC2}" type="sibTrans" cxnId="{53FE4A84-9A75-4E0D-81F0-0CC9FC12966A}">
      <dgm:prSet/>
      <dgm:spPr/>
      <dgm:t>
        <a:bodyPr/>
        <a:lstStyle/>
        <a:p>
          <a:endParaRPr lang="es-ES"/>
        </a:p>
      </dgm:t>
    </dgm:pt>
    <dgm:pt modelId="{8BF1C76D-81CA-47C6-B6D7-EE27A817DFD4}">
      <dgm:prSet phldrT="[Texto]"/>
      <dgm:spPr/>
      <dgm:t>
        <a:bodyPr/>
        <a:lstStyle/>
        <a:p>
          <a:r>
            <a:rPr lang="es-ES" dirty="0"/>
            <a:t>Si ha parafraseado un texto</a:t>
          </a:r>
        </a:p>
      </dgm:t>
    </dgm:pt>
    <dgm:pt modelId="{458C611F-B729-4DC5-8ED7-D893F7EB6352}" type="parTrans" cxnId="{FFC4694A-FDCC-44EC-A45F-82EFE7EF2CC6}">
      <dgm:prSet/>
      <dgm:spPr/>
      <dgm:t>
        <a:bodyPr/>
        <a:lstStyle/>
        <a:p>
          <a:endParaRPr lang="es-ES"/>
        </a:p>
      </dgm:t>
    </dgm:pt>
    <dgm:pt modelId="{5C795921-6BCD-41A4-858A-28430686B0CE}" type="sibTrans" cxnId="{FFC4694A-FDCC-44EC-A45F-82EFE7EF2CC6}">
      <dgm:prSet/>
      <dgm:spPr/>
      <dgm:t>
        <a:bodyPr/>
        <a:lstStyle/>
        <a:p>
          <a:endParaRPr lang="es-ES"/>
        </a:p>
      </dgm:t>
    </dgm:pt>
    <dgm:pt modelId="{7BC38C69-187C-4FE2-A6DE-E13EE8CCF3BA}">
      <dgm:prSet phldrT="[Texto]" custT="1"/>
      <dgm:spPr/>
      <dgm:t>
        <a:bodyPr/>
        <a:lstStyle/>
        <a:p>
          <a:r>
            <a:rPr lang="es-ES" sz="1800" dirty="0"/>
            <a:t>Cite la fuente</a:t>
          </a:r>
        </a:p>
      </dgm:t>
    </dgm:pt>
    <dgm:pt modelId="{0756651A-B720-4F4D-8F0D-ACF36F85D55C}" type="parTrans" cxnId="{03318C65-D281-4FC2-9A6C-BF9637ED3B6E}">
      <dgm:prSet/>
      <dgm:spPr/>
      <dgm:t>
        <a:bodyPr/>
        <a:lstStyle/>
        <a:p>
          <a:endParaRPr lang="es-ES"/>
        </a:p>
      </dgm:t>
    </dgm:pt>
    <dgm:pt modelId="{5E4DF57B-545F-4C2C-8589-9B3A35A14EFC}" type="sibTrans" cxnId="{03318C65-D281-4FC2-9A6C-BF9637ED3B6E}">
      <dgm:prSet/>
      <dgm:spPr/>
      <dgm:t>
        <a:bodyPr/>
        <a:lstStyle/>
        <a:p>
          <a:endParaRPr lang="es-ES"/>
        </a:p>
      </dgm:t>
    </dgm:pt>
    <dgm:pt modelId="{33EF2DCB-C2C9-4AC9-8648-1E73E1FC4213}">
      <dgm:prSet phldrT="[Texto]"/>
      <dgm:spPr/>
      <dgm:t>
        <a:bodyPr/>
        <a:lstStyle/>
        <a:p>
          <a:r>
            <a:rPr lang="es-ES" dirty="0"/>
            <a:t>Utilizó la idea o la teoría de otra persona</a:t>
          </a:r>
        </a:p>
      </dgm:t>
    </dgm:pt>
    <dgm:pt modelId="{9B62ADE2-07F8-4E5F-BD47-D6219CC53CFE}" type="parTrans" cxnId="{7A8509D2-7DFF-41C1-8A72-A731D3620940}">
      <dgm:prSet/>
      <dgm:spPr/>
      <dgm:t>
        <a:bodyPr/>
        <a:lstStyle/>
        <a:p>
          <a:endParaRPr lang="es-ES"/>
        </a:p>
      </dgm:t>
    </dgm:pt>
    <dgm:pt modelId="{8EA1FBD8-CE44-4156-B7FB-02675343448D}" type="sibTrans" cxnId="{7A8509D2-7DFF-41C1-8A72-A731D3620940}">
      <dgm:prSet/>
      <dgm:spPr/>
      <dgm:t>
        <a:bodyPr/>
        <a:lstStyle/>
        <a:p>
          <a:endParaRPr lang="es-ES"/>
        </a:p>
      </dgm:t>
    </dgm:pt>
    <dgm:pt modelId="{9769676A-D78E-4CC8-938F-3B558D085125}">
      <dgm:prSet phldrT="[Texto]"/>
      <dgm:spPr/>
      <dgm:t>
        <a:bodyPr/>
        <a:lstStyle/>
        <a:p>
          <a:r>
            <a:rPr lang="es-ES" dirty="0"/>
            <a:t>No es necesario citar cuando se trata de hechos o datos generalmente conocidos </a:t>
          </a:r>
          <a:r>
            <a:rPr lang="es-ES" dirty="0" smtClean="0"/>
            <a:t>o </a:t>
          </a:r>
          <a:r>
            <a:rPr lang="es-ES" dirty="0"/>
            <a:t>fruto de sus propias ideas</a:t>
          </a:r>
        </a:p>
      </dgm:t>
    </dgm:pt>
    <dgm:pt modelId="{6362BFA7-4E59-422C-86D8-D9957BC10DD6}" type="parTrans" cxnId="{550CC9B1-643A-4F37-8D24-B4B042748B6B}">
      <dgm:prSet/>
      <dgm:spPr/>
      <dgm:t>
        <a:bodyPr/>
        <a:lstStyle/>
        <a:p>
          <a:endParaRPr lang="es-ES"/>
        </a:p>
      </dgm:t>
    </dgm:pt>
    <dgm:pt modelId="{B8AB0D28-86B9-4AC6-BB37-EC6F470EAAA2}" type="sibTrans" cxnId="{550CC9B1-643A-4F37-8D24-B4B042748B6B}">
      <dgm:prSet/>
      <dgm:spPr/>
      <dgm:t>
        <a:bodyPr/>
        <a:lstStyle/>
        <a:p>
          <a:endParaRPr lang="es-ES"/>
        </a:p>
      </dgm:t>
    </dgm:pt>
    <dgm:pt modelId="{36FE83BD-CCC1-4BEE-AA86-573157B6D263}">
      <dgm:prSet phldrT="[Texto]" custT="1"/>
      <dgm:spPr/>
      <dgm:t>
        <a:bodyPr/>
        <a:lstStyle/>
        <a:p>
          <a:r>
            <a:rPr lang="es-ES" sz="1800" dirty="0"/>
            <a:t>Cite la fuente</a:t>
          </a:r>
        </a:p>
      </dgm:t>
    </dgm:pt>
    <dgm:pt modelId="{AF645EFD-DFD4-45B0-909D-71EE8E750BAE}" type="parTrans" cxnId="{CF5040A1-5F7D-4AF1-880B-C03FE9F5FDA4}">
      <dgm:prSet/>
      <dgm:spPr/>
      <dgm:t>
        <a:bodyPr/>
        <a:lstStyle/>
        <a:p>
          <a:endParaRPr lang="es-ES"/>
        </a:p>
      </dgm:t>
    </dgm:pt>
    <dgm:pt modelId="{5B84A63C-E3FF-46F1-8E83-98E49C3CEC3D}" type="sibTrans" cxnId="{CF5040A1-5F7D-4AF1-880B-C03FE9F5FDA4}">
      <dgm:prSet/>
      <dgm:spPr/>
      <dgm:t>
        <a:bodyPr/>
        <a:lstStyle/>
        <a:p>
          <a:endParaRPr lang="es-ES"/>
        </a:p>
      </dgm:t>
    </dgm:pt>
    <dgm:pt modelId="{0DE00487-AA37-48BB-BCF4-E6AADBCC55C4}" type="pres">
      <dgm:prSet presAssocID="{4D8320C8-C9DD-4A0A-9FAC-C4EE01148CAD}" presName="Name0" presStyleCnt="0">
        <dgm:presLayoutVars>
          <dgm:dir/>
          <dgm:animLvl val="lvl"/>
          <dgm:resizeHandles val="exact"/>
        </dgm:presLayoutVars>
      </dgm:prSet>
      <dgm:spPr/>
      <dgm:t>
        <a:bodyPr/>
        <a:lstStyle/>
        <a:p>
          <a:endParaRPr lang="es-ES"/>
        </a:p>
      </dgm:t>
    </dgm:pt>
    <dgm:pt modelId="{EBAC6A4B-07A4-4D64-BE26-15B1E007F79C}" type="pres">
      <dgm:prSet presAssocID="{2A8B2C00-56A3-447E-B18C-A9AB46F8A062}" presName="linNode" presStyleCnt="0"/>
      <dgm:spPr/>
    </dgm:pt>
    <dgm:pt modelId="{4D235F9E-9FF9-4CD6-AB37-16E1FF4813D2}" type="pres">
      <dgm:prSet presAssocID="{2A8B2C00-56A3-447E-B18C-A9AB46F8A062}" presName="parentText" presStyleLbl="node1" presStyleIdx="0" presStyleCnt="4">
        <dgm:presLayoutVars>
          <dgm:chMax val="1"/>
          <dgm:bulletEnabled val="1"/>
        </dgm:presLayoutVars>
      </dgm:prSet>
      <dgm:spPr/>
      <dgm:t>
        <a:bodyPr/>
        <a:lstStyle/>
        <a:p>
          <a:endParaRPr lang="es-ES"/>
        </a:p>
      </dgm:t>
    </dgm:pt>
    <dgm:pt modelId="{5E8DBCA6-0A8E-4A0F-9B6A-15624EAAB356}" type="pres">
      <dgm:prSet presAssocID="{2A8B2C00-56A3-447E-B18C-A9AB46F8A062}" presName="descendantText" presStyleLbl="alignAccFollowNode1" presStyleIdx="0" presStyleCnt="3">
        <dgm:presLayoutVars>
          <dgm:bulletEnabled val="1"/>
        </dgm:presLayoutVars>
      </dgm:prSet>
      <dgm:spPr/>
      <dgm:t>
        <a:bodyPr/>
        <a:lstStyle/>
        <a:p>
          <a:endParaRPr lang="es-ES"/>
        </a:p>
      </dgm:t>
    </dgm:pt>
    <dgm:pt modelId="{B1853201-6685-452A-9E93-9691DC60F050}" type="pres">
      <dgm:prSet presAssocID="{159E9542-48B6-4227-B19C-9918EE611CCB}" presName="sp" presStyleCnt="0"/>
      <dgm:spPr/>
    </dgm:pt>
    <dgm:pt modelId="{AFF513E8-FC32-4B2E-9937-0FE512E13FED}" type="pres">
      <dgm:prSet presAssocID="{8BF1C76D-81CA-47C6-B6D7-EE27A817DFD4}" presName="linNode" presStyleCnt="0"/>
      <dgm:spPr/>
    </dgm:pt>
    <dgm:pt modelId="{C6EAF27F-061E-432E-A30D-983F6EDC7F04}" type="pres">
      <dgm:prSet presAssocID="{8BF1C76D-81CA-47C6-B6D7-EE27A817DFD4}" presName="parentText" presStyleLbl="node1" presStyleIdx="1" presStyleCnt="4">
        <dgm:presLayoutVars>
          <dgm:chMax val="1"/>
          <dgm:bulletEnabled val="1"/>
        </dgm:presLayoutVars>
      </dgm:prSet>
      <dgm:spPr/>
      <dgm:t>
        <a:bodyPr/>
        <a:lstStyle/>
        <a:p>
          <a:endParaRPr lang="es-ES"/>
        </a:p>
      </dgm:t>
    </dgm:pt>
    <dgm:pt modelId="{2D9DAA61-19F3-4FB1-AC6B-12099E18A06F}" type="pres">
      <dgm:prSet presAssocID="{8BF1C76D-81CA-47C6-B6D7-EE27A817DFD4}" presName="descendantText" presStyleLbl="alignAccFollowNode1" presStyleIdx="1" presStyleCnt="3">
        <dgm:presLayoutVars>
          <dgm:bulletEnabled val="1"/>
        </dgm:presLayoutVars>
      </dgm:prSet>
      <dgm:spPr/>
      <dgm:t>
        <a:bodyPr/>
        <a:lstStyle/>
        <a:p>
          <a:endParaRPr lang="es-ES"/>
        </a:p>
      </dgm:t>
    </dgm:pt>
    <dgm:pt modelId="{625F9551-4E7A-4672-AA0F-96233A8A3EDE}" type="pres">
      <dgm:prSet presAssocID="{5C795921-6BCD-41A4-858A-28430686B0CE}" presName="sp" presStyleCnt="0"/>
      <dgm:spPr/>
    </dgm:pt>
    <dgm:pt modelId="{068434F8-CECB-4244-877F-76FEE2C63D32}" type="pres">
      <dgm:prSet presAssocID="{33EF2DCB-C2C9-4AC9-8648-1E73E1FC4213}" presName="linNode" presStyleCnt="0"/>
      <dgm:spPr/>
    </dgm:pt>
    <dgm:pt modelId="{D09D5D21-C176-45DA-BE99-9E8849711B56}" type="pres">
      <dgm:prSet presAssocID="{33EF2DCB-C2C9-4AC9-8648-1E73E1FC4213}" presName="parentText" presStyleLbl="node1" presStyleIdx="2" presStyleCnt="4">
        <dgm:presLayoutVars>
          <dgm:chMax val="1"/>
          <dgm:bulletEnabled val="1"/>
        </dgm:presLayoutVars>
      </dgm:prSet>
      <dgm:spPr/>
      <dgm:t>
        <a:bodyPr/>
        <a:lstStyle/>
        <a:p>
          <a:endParaRPr lang="es-ES"/>
        </a:p>
      </dgm:t>
    </dgm:pt>
    <dgm:pt modelId="{5DECA55D-CA76-466E-9955-86DB78D40919}" type="pres">
      <dgm:prSet presAssocID="{33EF2DCB-C2C9-4AC9-8648-1E73E1FC4213}" presName="descendantText" presStyleLbl="alignAccFollowNode1" presStyleIdx="2" presStyleCnt="3">
        <dgm:presLayoutVars>
          <dgm:bulletEnabled val="1"/>
        </dgm:presLayoutVars>
      </dgm:prSet>
      <dgm:spPr/>
      <dgm:t>
        <a:bodyPr/>
        <a:lstStyle/>
        <a:p>
          <a:endParaRPr lang="es-ES"/>
        </a:p>
      </dgm:t>
    </dgm:pt>
    <dgm:pt modelId="{6183CE1F-9973-4D02-88D0-2F6BC06B6D64}" type="pres">
      <dgm:prSet presAssocID="{8EA1FBD8-CE44-4156-B7FB-02675343448D}" presName="sp" presStyleCnt="0"/>
      <dgm:spPr/>
    </dgm:pt>
    <dgm:pt modelId="{1750673E-D2C6-4690-83FF-6900C2F67634}" type="pres">
      <dgm:prSet presAssocID="{9769676A-D78E-4CC8-938F-3B558D085125}" presName="linNode" presStyleCnt="0"/>
      <dgm:spPr/>
    </dgm:pt>
    <dgm:pt modelId="{3058516C-FE7C-4293-98A4-7ADD3764B641}" type="pres">
      <dgm:prSet presAssocID="{9769676A-D78E-4CC8-938F-3B558D085125}" presName="parentText" presStyleLbl="node1" presStyleIdx="3" presStyleCnt="4" custScaleX="277778">
        <dgm:presLayoutVars>
          <dgm:chMax val="1"/>
          <dgm:bulletEnabled val="1"/>
        </dgm:presLayoutVars>
      </dgm:prSet>
      <dgm:spPr/>
      <dgm:t>
        <a:bodyPr/>
        <a:lstStyle/>
        <a:p>
          <a:endParaRPr lang="es-ES"/>
        </a:p>
      </dgm:t>
    </dgm:pt>
  </dgm:ptLst>
  <dgm:cxnLst>
    <dgm:cxn modelId="{4DBDB804-21EB-43C5-B123-0679EBFC2A17}" type="presOf" srcId="{33EF2DCB-C2C9-4AC9-8648-1E73E1FC4213}" destId="{D09D5D21-C176-45DA-BE99-9E8849711B56}" srcOrd="0" destOrd="0" presId="urn:microsoft.com/office/officeart/2005/8/layout/vList5"/>
    <dgm:cxn modelId="{E00256EC-F7B4-457A-AAB0-90979F75910C}" type="presOf" srcId="{F201CCBE-140A-473A-A253-6EFDA9EB7519}" destId="{5E8DBCA6-0A8E-4A0F-9B6A-15624EAAB356}" srcOrd="0" destOrd="0" presId="urn:microsoft.com/office/officeart/2005/8/layout/vList5"/>
    <dgm:cxn modelId="{394B29A0-625E-4C1E-B7AA-D9503B3A7EA1}" type="presOf" srcId="{DA95ED53-6900-40E2-8813-848EA791B30E}" destId="{5E8DBCA6-0A8E-4A0F-9B6A-15624EAAB356}" srcOrd="0" destOrd="1" presId="urn:microsoft.com/office/officeart/2005/8/layout/vList5"/>
    <dgm:cxn modelId="{53FE4A84-9A75-4E0D-81F0-0CC9FC12966A}" srcId="{2A8B2C00-56A3-447E-B18C-A9AB46F8A062}" destId="{DA95ED53-6900-40E2-8813-848EA791B30E}" srcOrd="1" destOrd="0" parTransId="{2EE04EFD-3D06-46AB-8382-633B67030325}" sibTransId="{0FEB249D-313A-42E0-8889-33366FC2CFC2}"/>
    <dgm:cxn modelId="{338D6A92-C2B8-4B29-8D9F-E64F71647CF6}" srcId="{2A8B2C00-56A3-447E-B18C-A9AB46F8A062}" destId="{F201CCBE-140A-473A-A253-6EFDA9EB7519}" srcOrd="0" destOrd="0" parTransId="{512233DA-A248-4DC0-9D36-18ED8B4C80E4}" sibTransId="{8BE09894-A8E0-47AA-AF8A-FFEF833F03CA}"/>
    <dgm:cxn modelId="{816B5932-2FAF-410A-A8AA-95401A79004D}" type="presOf" srcId="{2A8B2C00-56A3-447E-B18C-A9AB46F8A062}" destId="{4D235F9E-9FF9-4CD6-AB37-16E1FF4813D2}" srcOrd="0" destOrd="0" presId="urn:microsoft.com/office/officeart/2005/8/layout/vList5"/>
    <dgm:cxn modelId="{03318C65-D281-4FC2-9A6C-BF9637ED3B6E}" srcId="{8BF1C76D-81CA-47C6-B6D7-EE27A817DFD4}" destId="{7BC38C69-187C-4FE2-A6DE-E13EE8CCF3BA}" srcOrd="0" destOrd="0" parTransId="{0756651A-B720-4F4D-8F0D-ACF36F85D55C}" sibTransId="{5E4DF57B-545F-4C2C-8589-9B3A35A14EFC}"/>
    <dgm:cxn modelId="{7A8509D2-7DFF-41C1-8A72-A731D3620940}" srcId="{4D8320C8-C9DD-4A0A-9FAC-C4EE01148CAD}" destId="{33EF2DCB-C2C9-4AC9-8648-1E73E1FC4213}" srcOrd="2" destOrd="0" parTransId="{9B62ADE2-07F8-4E5F-BD47-D6219CC53CFE}" sibTransId="{8EA1FBD8-CE44-4156-B7FB-02675343448D}"/>
    <dgm:cxn modelId="{A2412E8C-A585-4956-A158-C8FD4A79C671}" type="presOf" srcId="{4D8320C8-C9DD-4A0A-9FAC-C4EE01148CAD}" destId="{0DE00487-AA37-48BB-BCF4-E6AADBCC55C4}" srcOrd="0" destOrd="0" presId="urn:microsoft.com/office/officeart/2005/8/layout/vList5"/>
    <dgm:cxn modelId="{CF5040A1-5F7D-4AF1-880B-C03FE9F5FDA4}" srcId="{33EF2DCB-C2C9-4AC9-8648-1E73E1FC4213}" destId="{36FE83BD-CCC1-4BEE-AA86-573157B6D263}" srcOrd="0" destOrd="0" parTransId="{AF645EFD-DFD4-45B0-909D-71EE8E750BAE}" sibTransId="{5B84A63C-E3FF-46F1-8E83-98E49C3CEC3D}"/>
    <dgm:cxn modelId="{65C38ACA-D6FA-460F-A797-EF511CD69F07}" type="presOf" srcId="{9769676A-D78E-4CC8-938F-3B558D085125}" destId="{3058516C-FE7C-4293-98A4-7ADD3764B641}" srcOrd="0" destOrd="0" presId="urn:microsoft.com/office/officeart/2005/8/layout/vList5"/>
    <dgm:cxn modelId="{042729A6-B918-43E4-8892-E8B19A695ADA}" srcId="{4D8320C8-C9DD-4A0A-9FAC-C4EE01148CAD}" destId="{2A8B2C00-56A3-447E-B18C-A9AB46F8A062}" srcOrd="0" destOrd="0" parTransId="{88C37A50-40E3-4C8A-991E-89C68879816B}" sibTransId="{159E9542-48B6-4227-B19C-9918EE611CCB}"/>
    <dgm:cxn modelId="{EF86748A-94F5-417D-8CF9-D2D448250132}" type="presOf" srcId="{7BC38C69-187C-4FE2-A6DE-E13EE8CCF3BA}" destId="{2D9DAA61-19F3-4FB1-AC6B-12099E18A06F}" srcOrd="0" destOrd="0" presId="urn:microsoft.com/office/officeart/2005/8/layout/vList5"/>
    <dgm:cxn modelId="{550CC9B1-643A-4F37-8D24-B4B042748B6B}" srcId="{4D8320C8-C9DD-4A0A-9FAC-C4EE01148CAD}" destId="{9769676A-D78E-4CC8-938F-3B558D085125}" srcOrd="3" destOrd="0" parTransId="{6362BFA7-4E59-422C-86D8-D9957BC10DD6}" sibTransId="{B8AB0D28-86B9-4AC6-BB37-EC6F470EAAA2}"/>
    <dgm:cxn modelId="{55CFCD9A-4919-4D71-8FA2-819C7223D0C1}" type="presOf" srcId="{8BF1C76D-81CA-47C6-B6D7-EE27A817DFD4}" destId="{C6EAF27F-061E-432E-A30D-983F6EDC7F04}" srcOrd="0" destOrd="0" presId="urn:microsoft.com/office/officeart/2005/8/layout/vList5"/>
    <dgm:cxn modelId="{C1E2B36F-761C-4D9F-99CD-56CC31BE384B}" type="presOf" srcId="{36FE83BD-CCC1-4BEE-AA86-573157B6D263}" destId="{5DECA55D-CA76-466E-9955-86DB78D40919}" srcOrd="0" destOrd="0" presId="urn:microsoft.com/office/officeart/2005/8/layout/vList5"/>
    <dgm:cxn modelId="{FFC4694A-FDCC-44EC-A45F-82EFE7EF2CC6}" srcId="{4D8320C8-C9DD-4A0A-9FAC-C4EE01148CAD}" destId="{8BF1C76D-81CA-47C6-B6D7-EE27A817DFD4}" srcOrd="1" destOrd="0" parTransId="{458C611F-B729-4DC5-8ED7-D893F7EB6352}" sibTransId="{5C795921-6BCD-41A4-858A-28430686B0CE}"/>
    <dgm:cxn modelId="{8A313D5F-8994-4168-8CED-9D16C3953687}" type="presParOf" srcId="{0DE00487-AA37-48BB-BCF4-E6AADBCC55C4}" destId="{EBAC6A4B-07A4-4D64-BE26-15B1E007F79C}" srcOrd="0" destOrd="0" presId="urn:microsoft.com/office/officeart/2005/8/layout/vList5"/>
    <dgm:cxn modelId="{EEECE13E-AD2F-436C-8591-86B5C1832A84}" type="presParOf" srcId="{EBAC6A4B-07A4-4D64-BE26-15B1E007F79C}" destId="{4D235F9E-9FF9-4CD6-AB37-16E1FF4813D2}" srcOrd="0" destOrd="0" presId="urn:microsoft.com/office/officeart/2005/8/layout/vList5"/>
    <dgm:cxn modelId="{83BCC2ED-6782-4241-9A1A-9746CC36B073}" type="presParOf" srcId="{EBAC6A4B-07A4-4D64-BE26-15B1E007F79C}" destId="{5E8DBCA6-0A8E-4A0F-9B6A-15624EAAB356}" srcOrd="1" destOrd="0" presId="urn:microsoft.com/office/officeart/2005/8/layout/vList5"/>
    <dgm:cxn modelId="{414E4D00-012C-4DAF-A8BF-C613554D5705}" type="presParOf" srcId="{0DE00487-AA37-48BB-BCF4-E6AADBCC55C4}" destId="{B1853201-6685-452A-9E93-9691DC60F050}" srcOrd="1" destOrd="0" presId="urn:microsoft.com/office/officeart/2005/8/layout/vList5"/>
    <dgm:cxn modelId="{4CDA866D-3B5A-4433-8E84-9D1BB61B1C7C}" type="presParOf" srcId="{0DE00487-AA37-48BB-BCF4-E6AADBCC55C4}" destId="{AFF513E8-FC32-4B2E-9937-0FE512E13FED}" srcOrd="2" destOrd="0" presId="urn:microsoft.com/office/officeart/2005/8/layout/vList5"/>
    <dgm:cxn modelId="{E5738A06-7E9C-4194-8BB5-98FA58936C22}" type="presParOf" srcId="{AFF513E8-FC32-4B2E-9937-0FE512E13FED}" destId="{C6EAF27F-061E-432E-A30D-983F6EDC7F04}" srcOrd="0" destOrd="0" presId="urn:microsoft.com/office/officeart/2005/8/layout/vList5"/>
    <dgm:cxn modelId="{1C2BA429-2952-41FD-A845-D5A33AEBA84D}" type="presParOf" srcId="{AFF513E8-FC32-4B2E-9937-0FE512E13FED}" destId="{2D9DAA61-19F3-4FB1-AC6B-12099E18A06F}" srcOrd="1" destOrd="0" presId="urn:microsoft.com/office/officeart/2005/8/layout/vList5"/>
    <dgm:cxn modelId="{C64EFA20-AA27-46F9-8F6D-4938A5A0B006}" type="presParOf" srcId="{0DE00487-AA37-48BB-BCF4-E6AADBCC55C4}" destId="{625F9551-4E7A-4672-AA0F-96233A8A3EDE}" srcOrd="3" destOrd="0" presId="urn:microsoft.com/office/officeart/2005/8/layout/vList5"/>
    <dgm:cxn modelId="{A8AEF59D-6DAF-4C92-967A-E342926C0B97}" type="presParOf" srcId="{0DE00487-AA37-48BB-BCF4-E6AADBCC55C4}" destId="{068434F8-CECB-4244-877F-76FEE2C63D32}" srcOrd="4" destOrd="0" presId="urn:microsoft.com/office/officeart/2005/8/layout/vList5"/>
    <dgm:cxn modelId="{CF9AE9C2-0288-4B17-9B25-20F7040589D1}" type="presParOf" srcId="{068434F8-CECB-4244-877F-76FEE2C63D32}" destId="{D09D5D21-C176-45DA-BE99-9E8849711B56}" srcOrd="0" destOrd="0" presId="urn:microsoft.com/office/officeart/2005/8/layout/vList5"/>
    <dgm:cxn modelId="{C7494288-845A-4AE5-8932-C02587E8C10C}" type="presParOf" srcId="{068434F8-CECB-4244-877F-76FEE2C63D32}" destId="{5DECA55D-CA76-466E-9955-86DB78D40919}" srcOrd="1" destOrd="0" presId="urn:microsoft.com/office/officeart/2005/8/layout/vList5"/>
    <dgm:cxn modelId="{73FB069F-E85B-445E-8E29-564E88DD9D41}" type="presParOf" srcId="{0DE00487-AA37-48BB-BCF4-E6AADBCC55C4}" destId="{6183CE1F-9973-4D02-88D0-2F6BC06B6D64}" srcOrd="5" destOrd="0" presId="urn:microsoft.com/office/officeart/2005/8/layout/vList5"/>
    <dgm:cxn modelId="{81739633-ACE8-42F2-8300-713D543492C1}" type="presParOf" srcId="{0DE00487-AA37-48BB-BCF4-E6AADBCC55C4}" destId="{1750673E-D2C6-4690-83FF-6900C2F67634}" srcOrd="6" destOrd="0" presId="urn:microsoft.com/office/officeart/2005/8/layout/vList5"/>
    <dgm:cxn modelId="{3BE65EE8-B103-41B8-8751-60D73BAF6DEA}" type="presParOf" srcId="{1750673E-D2C6-4690-83FF-6900C2F67634}" destId="{3058516C-FE7C-4293-98A4-7ADD3764B641}" srcOrd="0"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A922B761-CC06-4728-A98B-BFBA10E31E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C52BA726-9F51-4447-9121-1A89FFC476F1}">
      <dgm:prSet phldrT="[Texto]"/>
      <dgm:spPr>
        <a:solidFill>
          <a:schemeClr val="tx2">
            <a:lumMod val="40000"/>
            <a:lumOff val="60000"/>
          </a:schemeClr>
        </a:solidFill>
      </dgm:spPr>
      <dgm:t>
        <a:bodyPr/>
        <a:lstStyle/>
        <a:p>
          <a:pPr algn="ctr"/>
          <a:r>
            <a:rPr lang="es-ES" dirty="0"/>
            <a:t>Estilos bibliográficos más utilizados</a:t>
          </a:r>
        </a:p>
      </dgm:t>
    </dgm:pt>
    <dgm:pt modelId="{E8FFC41E-52FA-4E71-B36F-0BF510138FA8}" type="parTrans" cxnId="{4305C382-043D-4F22-9360-4F24FC954E7D}">
      <dgm:prSet/>
      <dgm:spPr/>
      <dgm:t>
        <a:bodyPr/>
        <a:lstStyle/>
        <a:p>
          <a:endParaRPr lang="es-ES"/>
        </a:p>
      </dgm:t>
    </dgm:pt>
    <dgm:pt modelId="{2C931650-4F5E-4DD7-A388-9EB440FFBDAC}" type="sibTrans" cxnId="{4305C382-043D-4F22-9360-4F24FC954E7D}">
      <dgm:prSet/>
      <dgm:spPr/>
      <dgm:t>
        <a:bodyPr/>
        <a:lstStyle/>
        <a:p>
          <a:endParaRPr lang="es-ES"/>
        </a:p>
      </dgm:t>
    </dgm:pt>
    <dgm:pt modelId="{84387957-CA44-4FA1-9AB5-62E514FB95C0}">
      <dgm:prSet phldrT="[Texto]"/>
      <dgm:spPr/>
      <dgm:t>
        <a:bodyPr/>
        <a:lstStyle/>
        <a:p>
          <a:r>
            <a:rPr lang="es-ES" dirty="0"/>
            <a:t>La norma ISO 690:2010(E), que puede aplicarse a cualquier disciplina. </a:t>
          </a:r>
        </a:p>
      </dgm:t>
    </dgm:pt>
    <dgm:pt modelId="{C81AAF5D-CD53-46E6-AFA1-62219F6FFB8A}" type="parTrans" cxnId="{5E242467-9246-4943-BDEE-FF761168559D}">
      <dgm:prSet/>
      <dgm:spPr/>
      <dgm:t>
        <a:bodyPr/>
        <a:lstStyle/>
        <a:p>
          <a:endParaRPr lang="es-ES"/>
        </a:p>
      </dgm:t>
    </dgm:pt>
    <dgm:pt modelId="{222FD34A-DA8B-4625-84AE-176BAABAB035}" type="sibTrans" cxnId="{5E242467-9246-4943-BDEE-FF761168559D}">
      <dgm:prSet/>
      <dgm:spPr/>
      <dgm:t>
        <a:bodyPr/>
        <a:lstStyle/>
        <a:p>
          <a:endParaRPr lang="es-ES"/>
        </a:p>
      </dgm:t>
    </dgm:pt>
    <dgm:pt modelId="{03F2E536-B7AF-4C99-9E0D-6E8904E7585F}">
      <dgm:prSet phldrT="[Texto]"/>
      <dgm:spPr/>
      <dgm:t>
        <a:bodyPr/>
        <a:lstStyle/>
        <a:p>
          <a:r>
            <a:rPr lang="es-ES" dirty="0"/>
            <a:t>El estilo APA, utilizado en psicología, educación y ciencias sociales. </a:t>
          </a:r>
        </a:p>
      </dgm:t>
    </dgm:pt>
    <dgm:pt modelId="{75BB9BFA-BEE0-468A-9A68-B39E635B180B}" type="parTrans" cxnId="{85A13734-CD89-4312-B17B-D9BE61F90D41}">
      <dgm:prSet/>
      <dgm:spPr/>
      <dgm:t>
        <a:bodyPr/>
        <a:lstStyle/>
        <a:p>
          <a:endParaRPr lang="es-ES"/>
        </a:p>
      </dgm:t>
    </dgm:pt>
    <dgm:pt modelId="{661DBA06-799F-489C-8FF1-29522645319B}" type="sibTrans" cxnId="{85A13734-CD89-4312-B17B-D9BE61F90D41}">
      <dgm:prSet/>
      <dgm:spPr/>
      <dgm:t>
        <a:bodyPr/>
        <a:lstStyle/>
        <a:p>
          <a:endParaRPr lang="es-ES"/>
        </a:p>
      </dgm:t>
    </dgm:pt>
    <dgm:pt modelId="{69E7F32D-517C-4BB4-B137-BBC415E5AE5C}">
      <dgm:prSet phldrT="[Texto]"/>
      <dgm:spPr/>
      <dgm:t>
        <a:bodyPr/>
        <a:lstStyle/>
        <a:p>
          <a:r>
            <a:rPr lang="es-ES" dirty="0"/>
            <a:t>La guía de estilo MLA, que se emplea en ciencias sociales, humanidades, lengua y literatura. </a:t>
          </a:r>
        </a:p>
      </dgm:t>
    </dgm:pt>
    <dgm:pt modelId="{229BBAC3-73ED-4D43-8118-DF2EE4089106}" type="parTrans" cxnId="{7D209644-8218-44CC-A245-61C32E625651}">
      <dgm:prSet/>
      <dgm:spPr/>
      <dgm:t>
        <a:bodyPr/>
        <a:lstStyle/>
        <a:p>
          <a:endParaRPr lang="es-ES"/>
        </a:p>
      </dgm:t>
    </dgm:pt>
    <dgm:pt modelId="{2C9BEA50-76FF-401E-8B82-CB4BBD48EDE5}" type="sibTrans" cxnId="{7D209644-8218-44CC-A245-61C32E625651}">
      <dgm:prSet/>
      <dgm:spPr/>
      <dgm:t>
        <a:bodyPr/>
        <a:lstStyle/>
        <a:p>
          <a:endParaRPr lang="es-ES"/>
        </a:p>
      </dgm:t>
    </dgm:pt>
    <dgm:pt modelId="{8DFE5FB6-6F5F-499A-84E5-3F8EEF5C0046}">
      <dgm:prSet phldrT="[Texto]"/>
      <dgm:spPr/>
      <dgm:t>
        <a:bodyPr/>
        <a:lstStyle/>
        <a:p>
          <a:r>
            <a:rPr lang="es-ES" dirty="0"/>
            <a:t>El estilo Vancouver, que  se utiliza fundamentalmente en biomedicina. </a:t>
          </a:r>
        </a:p>
      </dgm:t>
    </dgm:pt>
    <dgm:pt modelId="{F1BCF89E-E117-4721-8C09-238751CCA744}" type="parTrans" cxnId="{3F0A63B6-73BC-4F82-BDCC-5E7D4E3E00EC}">
      <dgm:prSet/>
      <dgm:spPr/>
      <dgm:t>
        <a:bodyPr/>
        <a:lstStyle/>
        <a:p>
          <a:endParaRPr lang="es-ES"/>
        </a:p>
      </dgm:t>
    </dgm:pt>
    <dgm:pt modelId="{0850FB79-0E7E-4D3B-A5E6-55A358C76023}" type="sibTrans" cxnId="{3F0A63B6-73BC-4F82-BDCC-5E7D4E3E00EC}">
      <dgm:prSet/>
      <dgm:spPr/>
      <dgm:t>
        <a:bodyPr/>
        <a:lstStyle/>
        <a:p>
          <a:endParaRPr lang="es-ES"/>
        </a:p>
      </dgm:t>
    </dgm:pt>
    <dgm:pt modelId="{8DEDB527-5ECD-46F9-B9D2-BAAEF378B2E8}">
      <dgm:prSet phldrT="[Texto]"/>
      <dgm:spPr/>
      <dgm:t>
        <a:bodyPr/>
        <a:lstStyle/>
        <a:p>
          <a:r>
            <a:rPr lang="es-ES" dirty="0"/>
            <a:t>La guía de estilo Chicago, que se aplica en historia, humanidades, arte, literatura y ciencias sociales.</a:t>
          </a:r>
        </a:p>
      </dgm:t>
    </dgm:pt>
    <dgm:pt modelId="{F6167AE3-3772-4CF7-B847-97BE5FEE7312}" type="parTrans" cxnId="{8794F41F-FFF2-434A-9C43-53394ACB7C25}">
      <dgm:prSet/>
      <dgm:spPr/>
      <dgm:t>
        <a:bodyPr/>
        <a:lstStyle/>
        <a:p>
          <a:endParaRPr lang="es-ES"/>
        </a:p>
      </dgm:t>
    </dgm:pt>
    <dgm:pt modelId="{DFE69425-7420-4EA1-BC78-E4958D40DC53}" type="sibTrans" cxnId="{8794F41F-FFF2-434A-9C43-53394ACB7C25}">
      <dgm:prSet/>
      <dgm:spPr/>
      <dgm:t>
        <a:bodyPr/>
        <a:lstStyle/>
        <a:p>
          <a:endParaRPr lang="es-ES"/>
        </a:p>
      </dgm:t>
    </dgm:pt>
    <dgm:pt modelId="{7F753D25-FCBF-41F3-BC35-B5F0573A27F3}">
      <dgm:prSet phldrT="[Texto]"/>
      <dgm:spPr/>
      <dgm:t>
        <a:bodyPr/>
        <a:lstStyle/>
        <a:p>
          <a:r>
            <a:rPr lang="es-ES" dirty="0"/>
            <a:t>El estilo Harvard, que es empleado en física y en las ciencias naturales y sociales. </a:t>
          </a:r>
        </a:p>
      </dgm:t>
    </dgm:pt>
    <dgm:pt modelId="{0D27CE9E-2BC9-4BEF-B107-7003A8FA19EB}" type="parTrans" cxnId="{ABF28457-C6A4-4BEA-A978-8F111C2D4F37}">
      <dgm:prSet/>
      <dgm:spPr/>
      <dgm:t>
        <a:bodyPr/>
        <a:lstStyle/>
        <a:p>
          <a:endParaRPr lang="es-ES"/>
        </a:p>
      </dgm:t>
    </dgm:pt>
    <dgm:pt modelId="{5C2A7395-D613-4F91-A28C-16EA487583B9}" type="sibTrans" cxnId="{ABF28457-C6A4-4BEA-A978-8F111C2D4F37}">
      <dgm:prSet/>
      <dgm:spPr/>
      <dgm:t>
        <a:bodyPr/>
        <a:lstStyle/>
        <a:p>
          <a:endParaRPr lang="es-ES"/>
        </a:p>
      </dgm:t>
    </dgm:pt>
    <dgm:pt modelId="{5A09CB90-FC89-4032-8FC0-D3F8C8D07C89}">
      <dgm:prSet phldrT="[Texto]"/>
      <dgm:spPr/>
      <dgm:t>
        <a:bodyPr/>
        <a:lstStyle/>
        <a:p>
          <a:r>
            <a:rPr lang="es-ES" dirty="0"/>
            <a:t>La guía de estilo CSE, que se utiliza en las áreas de biología y ciencias de la naturaleza. </a:t>
          </a:r>
        </a:p>
      </dgm:t>
    </dgm:pt>
    <dgm:pt modelId="{CF15C683-F9A8-4812-9FEF-936904F48D87}" type="parTrans" cxnId="{BA8B6C8E-4671-452F-BFE9-0D8E39B03F92}">
      <dgm:prSet/>
      <dgm:spPr/>
      <dgm:t>
        <a:bodyPr/>
        <a:lstStyle/>
        <a:p>
          <a:endParaRPr lang="es-ES"/>
        </a:p>
      </dgm:t>
    </dgm:pt>
    <dgm:pt modelId="{AD7844E8-B2A0-48F7-93EF-22C0ADDA9565}" type="sibTrans" cxnId="{BA8B6C8E-4671-452F-BFE9-0D8E39B03F92}">
      <dgm:prSet/>
      <dgm:spPr/>
      <dgm:t>
        <a:bodyPr/>
        <a:lstStyle/>
        <a:p>
          <a:endParaRPr lang="es-ES"/>
        </a:p>
      </dgm:t>
    </dgm:pt>
    <dgm:pt modelId="{29E07A57-F465-4593-A70B-31369902576F}" type="pres">
      <dgm:prSet presAssocID="{A922B761-CC06-4728-A98B-BFBA10E31E66}" presName="linear" presStyleCnt="0">
        <dgm:presLayoutVars>
          <dgm:animLvl val="lvl"/>
          <dgm:resizeHandles val="exact"/>
        </dgm:presLayoutVars>
      </dgm:prSet>
      <dgm:spPr/>
      <dgm:t>
        <a:bodyPr/>
        <a:lstStyle/>
        <a:p>
          <a:endParaRPr lang="es-ES"/>
        </a:p>
      </dgm:t>
    </dgm:pt>
    <dgm:pt modelId="{1D2F19BE-47FD-416B-A877-89D17188A7A1}" type="pres">
      <dgm:prSet presAssocID="{C52BA726-9F51-4447-9121-1A89FFC476F1}" presName="parentText" presStyleLbl="node1" presStyleIdx="0" presStyleCnt="1">
        <dgm:presLayoutVars>
          <dgm:chMax val="0"/>
          <dgm:bulletEnabled val="1"/>
        </dgm:presLayoutVars>
      </dgm:prSet>
      <dgm:spPr/>
      <dgm:t>
        <a:bodyPr/>
        <a:lstStyle/>
        <a:p>
          <a:endParaRPr lang="es-ES"/>
        </a:p>
      </dgm:t>
    </dgm:pt>
    <dgm:pt modelId="{EE477A0B-FC61-48FE-B174-1D7D40DB04A2}" type="pres">
      <dgm:prSet presAssocID="{C52BA726-9F51-4447-9121-1A89FFC476F1}" presName="childText" presStyleLbl="revTx" presStyleIdx="0" presStyleCnt="1">
        <dgm:presLayoutVars>
          <dgm:bulletEnabled val="1"/>
        </dgm:presLayoutVars>
      </dgm:prSet>
      <dgm:spPr/>
      <dgm:t>
        <a:bodyPr/>
        <a:lstStyle/>
        <a:p>
          <a:endParaRPr lang="es-ES"/>
        </a:p>
      </dgm:t>
    </dgm:pt>
  </dgm:ptLst>
  <dgm:cxnLst>
    <dgm:cxn modelId="{BA8B6C8E-4671-452F-BFE9-0D8E39B03F92}" srcId="{C52BA726-9F51-4447-9121-1A89FFC476F1}" destId="{5A09CB90-FC89-4032-8FC0-D3F8C8D07C89}" srcOrd="6" destOrd="0" parTransId="{CF15C683-F9A8-4812-9FEF-936904F48D87}" sibTransId="{AD7844E8-B2A0-48F7-93EF-22C0ADDA9565}"/>
    <dgm:cxn modelId="{831A00A2-E842-43E9-A36A-B15FC42B6CA1}" type="presOf" srcId="{8DEDB527-5ECD-46F9-B9D2-BAAEF378B2E8}" destId="{EE477A0B-FC61-48FE-B174-1D7D40DB04A2}" srcOrd="0" destOrd="4" presId="urn:microsoft.com/office/officeart/2005/8/layout/vList2"/>
    <dgm:cxn modelId="{2037FB79-005D-44F6-AB63-474119EDAF36}" type="presOf" srcId="{69E7F32D-517C-4BB4-B137-BBC415E5AE5C}" destId="{EE477A0B-FC61-48FE-B174-1D7D40DB04A2}" srcOrd="0" destOrd="2" presId="urn:microsoft.com/office/officeart/2005/8/layout/vList2"/>
    <dgm:cxn modelId="{CE35B3A6-D380-4A0E-8680-466583B9FD29}" type="presOf" srcId="{A922B761-CC06-4728-A98B-BFBA10E31E66}" destId="{29E07A57-F465-4593-A70B-31369902576F}" srcOrd="0" destOrd="0" presId="urn:microsoft.com/office/officeart/2005/8/layout/vList2"/>
    <dgm:cxn modelId="{D94D6CBD-AD28-4B78-B28E-7964F85ADEF2}" type="presOf" srcId="{7F753D25-FCBF-41F3-BC35-B5F0573A27F3}" destId="{EE477A0B-FC61-48FE-B174-1D7D40DB04A2}" srcOrd="0" destOrd="5" presId="urn:microsoft.com/office/officeart/2005/8/layout/vList2"/>
    <dgm:cxn modelId="{9F7D664E-3CB2-4DE0-85D5-76FE76A6251D}" type="presOf" srcId="{84387957-CA44-4FA1-9AB5-62E514FB95C0}" destId="{EE477A0B-FC61-48FE-B174-1D7D40DB04A2}" srcOrd="0" destOrd="0" presId="urn:microsoft.com/office/officeart/2005/8/layout/vList2"/>
    <dgm:cxn modelId="{B832BCD4-0507-46E6-A768-C6D4BBA0068D}" type="presOf" srcId="{5A09CB90-FC89-4032-8FC0-D3F8C8D07C89}" destId="{EE477A0B-FC61-48FE-B174-1D7D40DB04A2}" srcOrd="0" destOrd="6" presId="urn:microsoft.com/office/officeart/2005/8/layout/vList2"/>
    <dgm:cxn modelId="{ABF28457-C6A4-4BEA-A978-8F111C2D4F37}" srcId="{C52BA726-9F51-4447-9121-1A89FFC476F1}" destId="{7F753D25-FCBF-41F3-BC35-B5F0573A27F3}" srcOrd="5" destOrd="0" parTransId="{0D27CE9E-2BC9-4BEF-B107-7003A8FA19EB}" sibTransId="{5C2A7395-D613-4F91-A28C-16EA487583B9}"/>
    <dgm:cxn modelId="{8794F41F-FFF2-434A-9C43-53394ACB7C25}" srcId="{C52BA726-9F51-4447-9121-1A89FFC476F1}" destId="{8DEDB527-5ECD-46F9-B9D2-BAAEF378B2E8}" srcOrd="4" destOrd="0" parTransId="{F6167AE3-3772-4CF7-B847-97BE5FEE7312}" sibTransId="{DFE69425-7420-4EA1-BC78-E4958D40DC53}"/>
    <dgm:cxn modelId="{85A13734-CD89-4312-B17B-D9BE61F90D41}" srcId="{C52BA726-9F51-4447-9121-1A89FFC476F1}" destId="{03F2E536-B7AF-4C99-9E0D-6E8904E7585F}" srcOrd="1" destOrd="0" parTransId="{75BB9BFA-BEE0-468A-9A68-B39E635B180B}" sibTransId="{661DBA06-799F-489C-8FF1-29522645319B}"/>
    <dgm:cxn modelId="{5E242467-9246-4943-BDEE-FF761168559D}" srcId="{C52BA726-9F51-4447-9121-1A89FFC476F1}" destId="{84387957-CA44-4FA1-9AB5-62E514FB95C0}" srcOrd="0" destOrd="0" parTransId="{C81AAF5D-CD53-46E6-AFA1-62219F6FFB8A}" sibTransId="{222FD34A-DA8B-4625-84AE-176BAABAB035}"/>
    <dgm:cxn modelId="{43704828-7718-472E-9BD2-4A5D871653E4}" type="presOf" srcId="{C52BA726-9F51-4447-9121-1A89FFC476F1}" destId="{1D2F19BE-47FD-416B-A877-89D17188A7A1}" srcOrd="0" destOrd="0" presId="urn:microsoft.com/office/officeart/2005/8/layout/vList2"/>
    <dgm:cxn modelId="{E87C14D2-85FA-410E-9F68-B5B2D949A095}" type="presOf" srcId="{8DFE5FB6-6F5F-499A-84E5-3F8EEF5C0046}" destId="{EE477A0B-FC61-48FE-B174-1D7D40DB04A2}" srcOrd="0" destOrd="3" presId="urn:microsoft.com/office/officeart/2005/8/layout/vList2"/>
    <dgm:cxn modelId="{4305C382-043D-4F22-9360-4F24FC954E7D}" srcId="{A922B761-CC06-4728-A98B-BFBA10E31E66}" destId="{C52BA726-9F51-4447-9121-1A89FFC476F1}" srcOrd="0" destOrd="0" parTransId="{E8FFC41E-52FA-4E71-B36F-0BF510138FA8}" sibTransId="{2C931650-4F5E-4DD7-A388-9EB440FFBDAC}"/>
    <dgm:cxn modelId="{3F0A63B6-73BC-4F82-BDCC-5E7D4E3E00EC}" srcId="{C52BA726-9F51-4447-9121-1A89FFC476F1}" destId="{8DFE5FB6-6F5F-499A-84E5-3F8EEF5C0046}" srcOrd="3" destOrd="0" parTransId="{F1BCF89E-E117-4721-8C09-238751CCA744}" sibTransId="{0850FB79-0E7E-4D3B-A5E6-55A358C76023}"/>
    <dgm:cxn modelId="{7D209644-8218-44CC-A245-61C32E625651}" srcId="{C52BA726-9F51-4447-9121-1A89FFC476F1}" destId="{69E7F32D-517C-4BB4-B137-BBC415E5AE5C}" srcOrd="2" destOrd="0" parTransId="{229BBAC3-73ED-4D43-8118-DF2EE4089106}" sibTransId="{2C9BEA50-76FF-401E-8B82-CB4BBD48EDE5}"/>
    <dgm:cxn modelId="{404399F1-1DB7-490F-A6A0-555B99EB59DC}" type="presOf" srcId="{03F2E536-B7AF-4C99-9E0D-6E8904E7585F}" destId="{EE477A0B-FC61-48FE-B174-1D7D40DB04A2}" srcOrd="0" destOrd="1" presId="urn:microsoft.com/office/officeart/2005/8/layout/vList2"/>
    <dgm:cxn modelId="{77B08E42-9C1A-4087-B528-836EC654758B}" type="presParOf" srcId="{29E07A57-F465-4593-A70B-31369902576F}" destId="{1D2F19BE-47FD-416B-A877-89D17188A7A1}" srcOrd="0" destOrd="0" presId="urn:microsoft.com/office/officeart/2005/8/layout/vList2"/>
    <dgm:cxn modelId="{F77EDB7E-E9AB-4D60-80A3-273B68022E87}" type="presParOf" srcId="{29E07A57-F465-4593-A70B-31369902576F}" destId="{EE477A0B-FC61-48FE-B174-1D7D40DB04A2}" srcOrd="1"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7F6429-CB6A-41E8-80EF-82D09657CC53}" type="datetimeFigureOut">
              <a:rPr lang="es-ES" smtClean="0"/>
              <a:pPr/>
              <a:t>23/03/2021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23A20-FD91-4ECA-A972-D786525850E6}"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Esto no está en otra </a:t>
            </a:r>
            <a:r>
              <a:rPr lang="es-ES" dirty="0" err="1" smtClean="0"/>
              <a:t>diapo</a:t>
            </a:r>
            <a:r>
              <a:rPr lang="es-ES" sz="1050" dirty="0" smtClean="0"/>
              <a:t>?</a:t>
            </a:r>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10</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Ponle</a:t>
            </a:r>
            <a:r>
              <a:rPr lang="es-ES" baseline="0" dirty="0" smtClean="0"/>
              <a:t> el título</a:t>
            </a:r>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36</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Título </a:t>
            </a:r>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38</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40</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Título </a:t>
            </a:r>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41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No</a:t>
            </a:r>
            <a:r>
              <a:rPr lang="es-ES" baseline="0" dirty="0" smtClean="0"/>
              <a:t> entiendo qué es esta </a:t>
            </a:r>
            <a:r>
              <a:rPr lang="es-ES" baseline="0" dirty="0" err="1" smtClean="0"/>
              <a:t>diapo</a:t>
            </a:r>
            <a:r>
              <a:rPr lang="es-ES" baseline="0" dirty="0" smtClean="0"/>
              <a:t>, parecen objetivos. Tiene que, al menos, tener título.</a:t>
            </a:r>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11</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13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20</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23</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24</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Escríbelo</a:t>
            </a:r>
            <a:r>
              <a:rPr lang="es-ES" baseline="0" dirty="0" smtClean="0"/>
              <a:t> en la </a:t>
            </a:r>
            <a:r>
              <a:rPr lang="es-ES" baseline="0" dirty="0" err="1" smtClean="0"/>
              <a:t>diapo</a:t>
            </a:r>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29</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_tradnl" dirty="0" smtClean="0"/>
              <a:t>[sede Web] o sitio Web?</a:t>
            </a:r>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31</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Pon completa</a:t>
            </a:r>
            <a:r>
              <a:rPr lang="es-ES" baseline="0" dirty="0" smtClean="0"/>
              <a:t> las palabras si corresponde con (c).</a:t>
            </a:r>
          </a:p>
          <a:p>
            <a:r>
              <a:rPr lang="es-ES" baseline="0" dirty="0" smtClean="0"/>
              <a:t>Revisa si va un espacio antes de la fecha.</a:t>
            </a:r>
            <a:endParaRPr lang="en-US" dirty="0"/>
          </a:p>
        </p:txBody>
      </p:sp>
      <p:sp>
        <p:nvSpPr>
          <p:cNvPr id="4" name="Slide Number Placeholder 3"/>
          <p:cNvSpPr>
            <a:spLocks noGrp="1"/>
          </p:cNvSpPr>
          <p:nvPr>
            <p:ph type="sldNum" sz="quarter" idx="10"/>
          </p:nvPr>
        </p:nvSpPr>
        <p:spPr/>
        <p:txBody>
          <a:bodyPr/>
          <a:lstStyle/>
          <a:p>
            <a:fld id="{843E5BA3-416C-458A-8D5B-95D1F69998E6}" type="slidenum">
              <a:rPr lang="es-ES" smtClean="0"/>
              <a:pPr/>
              <a:t>33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27A0FB-3D40-4B8E-86CB-922FFB791D5D}" type="datetimeFigureOut">
              <a:rPr lang="es-ES" smtClean="0"/>
              <a:pPr/>
              <a:t>23/03/2021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02DC44A-522D-415C-8FD5-D4BC6AAE727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7A0FB-3D40-4B8E-86CB-922FFB791D5D}" type="datetimeFigureOut">
              <a:rPr lang="es-ES" smtClean="0"/>
              <a:pPr/>
              <a:t>23/03/2021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DC44A-522D-415C-8FD5-D4BC6AAE727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icmje.org/urm_main.html" TargetMode="External"/><Relationship Id="rId2" Type="http://schemas.openxmlformats.org/officeDocument/2006/relationships/hyperlink" Target="http://www.nlm.nih.gov/bsd/uniform_requirements.html" TargetMode="External"/><Relationship Id="rId1" Type="http://schemas.openxmlformats.org/officeDocument/2006/relationships/slideLayout" Target="../slideLayouts/slideLayout7.xml"/><Relationship Id="rId4" Type="http://schemas.openxmlformats.org/officeDocument/2006/relationships/hyperlink" Target="http://www.metodo.uab.cat/docs/Requisitos_de_Uniformidad.pdf"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Proceso alternativo"/>
          <p:cNvSpPr/>
          <p:nvPr/>
        </p:nvSpPr>
        <p:spPr>
          <a:xfrm>
            <a:off x="142844" y="214290"/>
            <a:ext cx="8786874" cy="2786082"/>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3" name="12 CuadroTexto"/>
          <p:cNvSpPr txBox="1"/>
          <p:nvPr/>
        </p:nvSpPr>
        <p:spPr>
          <a:xfrm>
            <a:off x="1785918" y="1571612"/>
            <a:ext cx="5929354" cy="646331"/>
          </a:xfrm>
          <a:prstGeom prst="rect">
            <a:avLst/>
          </a:prstGeom>
          <a:noFill/>
        </p:spPr>
        <p:txBody>
          <a:bodyPr wrap="square" rtlCol="0">
            <a:spAutoFit/>
          </a:bodyPr>
          <a:lstStyle/>
          <a:p>
            <a:r>
              <a:rPr lang="es-ES" dirty="0" smtClean="0">
                <a:solidFill>
                  <a:schemeClr val="tx2">
                    <a:lumMod val="60000"/>
                    <a:lumOff val="40000"/>
                  </a:schemeClr>
                </a:solidFill>
                <a:latin typeface="Arial Black" pitchFamily="34" charset="0"/>
              </a:rPr>
              <a:t>Tema: Cómo citar y elaborar referencias bibliográficas según el estilo Vancouver</a:t>
            </a:r>
            <a:endParaRPr lang="es-ES" dirty="0">
              <a:solidFill>
                <a:schemeClr val="tx2">
                  <a:lumMod val="60000"/>
                  <a:lumOff val="40000"/>
                </a:schemeClr>
              </a:solidFill>
              <a:latin typeface="Arial Black" pitchFamily="34" charset="0"/>
            </a:endParaRPr>
          </a:p>
        </p:txBody>
      </p:sp>
      <p:sp>
        <p:nvSpPr>
          <p:cNvPr id="14" name="13 Rectángulo"/>
          <p:cNvSpPr/>
          <p:nvPr/>
        </p:nvSpPr>
        <p:spPr>
          <a:xfrm>
            <a:off x="0" y="500042"/>
            <a:ext cx="8786841" cy="923330"/>
          </a:xfrm>
          <a:prstGeom prst="rect">
            <a:avLst/>
          </a:prstGeom>
          <a:noFill/>
        </p:spPr>
        <p:txBody>
          <a:bodyPr wrap="square" lIns="91440" tIns="45720" rIns="91440" bIns="45720">
            <a:spAutoFit/>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Recurso Educativo </a:t>
            </a:r>
            <a:r>
              <a:rPr lang="es-E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a:t>
            </a: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bierto</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6" name="15 Rectángulo"/>
          <p:cNvSpPr/>
          <p:nvPr/>
        </p:nvSpPr>
        <p:spPr>
          <a:xfrm>
            <a:off x="357158" y="3429000"/>
            <a:ext cx="6000792" cy="2031325"/>
          </a:xfrm>
          <a:prstGeom prst="rect">
            <a:avLst/>
          </a:prstGeom>
        </p:spPr>
        <p:txBody>
          <a:bodyPr wrap="square">
            <a:spAutoFit/>
          </a:bodyPr>
          <a:lstStyle/>
          <a:p>
            <a:r>
              <a:rPr lang="es-ES" dirty="0" smtClean="0"/>
              <a:t>Autor</a:t>
            </a:r>
          </a:p>
          <a:p>
            <a:r>
              <a:rPr lang="es-ES" dirty="0" smtClean="0"/>
              <a:t>Lic. Mirna Cepero Ravelo</a:t>
            </a:r>
          </a:p>
          <a:p>
            <a:r>
              <a:rPr lang="es-ES" dirty="0" smtClean="0"/>
              <a:t>Institución: Policlínico Docente Emilia de Cordoba Rubio Profesor: Asistente</a:t>
            </a:r>
          </a:p>
          <a:p>
            <a:r>
              <a:rPr lang="es-ES" dirty="0" smtClean="0"/>
              <a:t>Teléfono:58021036</a:t>
            </a:r>
          </a:p>
          <a:p>
            <a:r>
              <a:rPr lang="es-ES" dirty="0" smtClean="0"/>
              <a:t>e-mail: </a:t>
            </a:r>
            <a:r>
              <a:rPr lang="es-ES" dirty="0" err="1" smtClean="0"/>
              <a:t>mravelo</a:t>
            </a:r>
            <a:r>
              <a:rPr lang="es-ES" dirty="0" smtClean="0"/>
              <a:t> @</a:t>
            </a:r>
            <a:r>
              <a:rPr lang="es-ES" dirty="0" err="1" smtClean="0"/>
              <a:t>infomed.sld.cu</a:t>
            </a:r>
            <a:r>
              <a:rPr lang="es-ES" dirty="0" smtClean="0"/>
              <a:t> </a:t>
            </a:r>
          </a:p>
          <a:p>
            <a:r>
              <a:rPr lang="es-ES" dirty="0" err="1" smtClean="0"/>
              <a:t>Orcid:https</a:t>
            </a:r>
            <a:r>
              <a:rPr lang="es-ES" dirty="0" smtClean="0"/>
              <a:t>://</a:t>
            </a:r>
            <a:r>
              <a:rPr lang="es-ES" dirty="0" err="1" smtClean="0"/>
              <a:t>orcid.org</a:t>
            </a:r>
            <a:r>
              <a:rPr lang="es-ES" dirty="0" smtClean="0"/>
              <a:t>/0000-0003-1393-9431</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868478"/>
          </a:xfrm>
          <a:solidFill>
            <a:schemeClr val="tx2">
              <a:lumMod val="40000"/>
              <a:lumOff val="60000"/>
            </a:schemeClr>
          </a:solidFill>
        </p:spPr>
        <p:txBody>
          <a:bodyPr>
            <a:normAutofit fontScale="90000"/>
          </a:bodyPr>
          <a:lstStyle/>
          <a:p>
            <a:r>
              <a:rPr lang="es-ES" dirty="0"/>
              <a:t/>
            </a:r>
            <a:br>
              <a:rPr lang="es-ES" dirty="0"/>
            </a:br>
            <a:r>
              <a:rPr lang="es-ES" b="1" dirty="0" smtClean="0">
                <a:solidFill>
                  <a:schemeClr val="bg1"/>
                </a:solidFill>
              </a:rPr>
              <a:t>Citar </a:t>
            </a:r>
            <a:r>
              <a:rPr lang="es-ES" b="1" dirty="0">
                <a:solidFill>
                  <a:schemeClr val="bg1"/>
                </a:solidFill>
              </a:rPr>
              <a:t>correctamente las fuentes consultadas para la elaboración de los trabajo académicos, permite:</a:t>
            </a:r>
            <a:r>
              <a:rPr lang="es-ES" dirty="0"/>
              <a:t/>
            </a:r>
            <a:br>
              <a:rPr lang="es-ES" dirty="0"/>
            </a:br>
            <a:endParaRPr lang="es-ES" dirty="0"/>
          </a:p>
        </p:txBody>
      </p:sp>
      <p:sp>
        <p:nvSpPr>
          <p:cNvPr id="3" name="2 Marcador de contenido"/>
          <p:cNvSpPr>
            <a:spLocks noGrp="1"/>
          </p:cNvSpPr>
          <p:nvPr>
            <p:ph idx="1"/>
          </p:nvPr>
        </p:nvSpPr>
        <p:spPr>
          <a:xfrm>
            <a:off x="428596" y="2071678"/>
            <a:ext cx="8229600" cy="4525963"/>
          </a:xfrm>
        </p:spPr>
        <p:txBody>
          <a:bodyPr/>
          <a:lstStyle/>
          <a:p>
            <a:r>
              <a:rPr lang="es-ES" dirty="0"/>
              <a:t>Reconocer el trabajo realizado por otros autores.</a:t>
            </a:r>
          </a:p>
          <a:p>
            <a:r>
              <a:rPr lang="es-ES" dirty="0"/>
              <a:t>Evitar el plagio</a:t>
            </a:r>
          </a:p>
          <a:p>
            <a:r>
              <a:rPr lang="es-ES" dirty="0"/>
              <a:t>Facilitar que cualquier persona pueda localizar las fuentes de información citadas en el trabajo.</a:t>
            </a:r>
          </a:p>
          <a:p>
            <a:r>
              <a:rPr lang="es-ES" dirty="0"/>
              <a:t>Otorgar credibilidad y consistencia al trabajo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5846C531-88F5-4BFE-9F08-BB825352C271}"/>
              </a:ext>
            </a:extLst>
          </p:cNvPr>
          <p:cNvSpPr>
            <a:spLocks noGrp="1"/>
          </p:cNvSpPr>
          <p:nvPr>
            <p:ph idx="1"/>
          </p:nvPr>
        </p:nvSpPr>
        <p:spPr>
          <a:xfrm>
            <a:off x="214282" y="1000108"/>
            <a:ext cx="8229600" cy="4525963"/>
          </a:xfrm>
        </p:spPr>
        <p:txBody>
          <a:bodyPr>
            <a:normAutofit fontScale="77500" lnSpcReduction="20000"/>
          </a:bodyPr>
          <a:lstStyle/>
          <a:p>
            <a:r>
              <a:rPr lang="es-ES" dirty="0"/>
              <a:t>Actuar de manera responsable, ética y legal en el uso de la información empleada para realizar un trabajo académico.  </a:t>
            </a:r>
          </a:p>
          <a:p>
            <a:r>
              <a:rPr lang="es-ES" dirty="0"/>
              <a:t>Identificar el estilo de cita más adecuado para cada disciplina científica. </a:t>
            </a:r>
          </a:p>
          <a:p>
            <a:r>
              <a:rPr lang="es-ES" dirty="0"/>
              <a:t> Identificar correctamente las referencias  bibliográficas correspondientes a distintos tipos de documentos, de acuerdo con el estilo Vancouver.</a:t>
            </a:r>
          </a:p>
          <a:p>
            <a:r>
              <a:rPr lang="es-ES" dirty="0"/>
              <a:t>  Aprender a citar en el texto los documentos </a:t>
            </a:r>
            <a:r>
              <a:rPr lang="es-ES" dirty="0" smtClean="0"/>
              <a:t>empleados </a:t>
            </a:r>
            <a:r>
              <a:rPr lang="es-ES" dirty="0"/>
              <a:t>para la confección de un trabajo académico mediante el estilo Vancouver. </a:t>
            </a:r>
          </a:p>
          <a:p>
            <a:r>
              <a:rPr lang="es-ES" dirty="0"/>
              <a:t> Elaborar correctamente  la lista de referencias bibliográficas </a:t>
            </a:r>
          </a:p>
          <a:p>
            <a:endParaRPr lang="es-ES" dirty="0"/>
          </a:p>
        </p:txBody>
      </p:sp>
    </p:spTree>
    <p:extLst>
      <p:ext uri="{BB962C8B-B14F-4D97-AF65-F5344CB8AC3E}">
        <p14:creationId xmlns="" xmlns:p14="http://schemas.microsoft.com/office/powerpoint/2010/main" val="779964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 dirty="0" smtClean="0"/>
              <a:t>    Al </a:t>
            </a:r>
            <a:r>
              <a:rPr lang="es-ES" dirty="0"/>
              <a:t>citar correctamente se evidencia </a:t>
            </a:r>
            <a:r>
              <a:rPr lang="es-ES" dirty="0" smtClean="0"/>
              <a:t>la honestidad </a:t>
            </a:r>
            <a:r>
              <a:rPr lang="es-ES" dirty="0"/>
              <a:t>intelectual y demostrando el cuidado que tiene por respetar los derechos de los autores. </a:t>
            </a:r>
          </a:p>
        </p:txBody>
      </p:sp>
      <p:pic>
        <p:nvPicPr>
          <p:cNvPr id="4" name="Imagen 2"/>
          <p:cNvPicPr>
            <a:picLocks noChangeAspect="1"/>
          </p:cNvPicPr>
          <p:nvPr/>
        </p:nvPicPr>
        <p:blipFill>
          <a:blip r:embed="rId2"/>
          <a:srcRect/>
          <a:stretch>
            <a:fillRect/>
          </a:stretch>
        </p:blipFill>
        <p:spPr bwMode="auto">
          <a:xfrm>
            <a:off x="6715140" y="0"/>
            <a:ext cx="2122462" cy="143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 xmlns:a16="http://schemas.microsoft.com/office/drawing/2014/main" id="{3BF7DC16-6987-485C-92CC-877ABA5093A7}"/>
              </a:ext>
            </a:extLst>
          </p:cNvPr>
          <p:cNvGraphicFramePr/>
          <p:nvPr>
            <p:extLst>
              <p:ext uri="{D42A27DB-BD31-4B8C-83A1-F6EECF244321}">
                <p14:modId xmlns="" xmlns:p14="http://schemas.microsoft.com/office/powerpoint/2010/main" val="201381022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n 2"/>
          <p:cNvPicPr>
            <a:picLocks noChangeAspect="1"/>
          </p:cNvPicPr>
          <p:nvPr/>
        </p:nvPicPr>
        <p:blipFill>
          <a:blip r:embed="rId7"/>
          <a:srcRect/>
          <a:stretch>
            <a:fillRect/>
          </a:stretch>
        </p:blipFill>
        <p:spPr bwMode="auto">
          <a:xfrm>
            <a:off x="7021538" y="0"/>
            <a:ext cx="2122462" cy="1436544"/>
          </a:xfrm>
          <a:prstGeom prst="rect">
            <a:avLst/>
          </a:prstGeom>
          <a:noFill/>
          <a:ln w="9525">
            <a:noFill/>
            <a:miter lim="800000"/>
            <a:headEnd/>
            <a:tailEnd/>
          </a:ln>
        </p:spPr>
      </p:pic>
      <p:grpSp>
        <p:nvGrpSpPr>
          <p:cNvPr id="5" name="4 Grupo"/>
          <p:cNvGrpSpPr/>
          <p:nvPr/>
        </p:nvGrpSpPr>
        <p:grpSpPr>
          <a:xfrm>
            <a:off x="857224" y="285728"/>
            <a:ext cx="6090051" cy="978296"/>
            <a:chOff x="0" y="3083669"/>
            <a:chExt cx="6090051" cy="978296"/>
          </a:xfrm>
        </p:grpSpPr>
        <p:sp>
          <p:nvSpPr>
            <p:cNvPr id="6" name="5 Rectángulo redondeado"/>
            <p:cNvSpPr/>
            <p:nvPr/>
          </p:nvSpPr>
          <p:spPr>
            <a:xfrm>
              <a:off x="0" y="3083669"/>
              <a:ext cx="6090051" cy="97829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6 Rectángulo"/>
            <p:cNvSpPr/>
            <p:nvPr/>
          </p:nvSpPr>
          <p:spPr>
            <a:xfrm>
              <a:off x="47756" y="3131425"/>
              <a:ext cx="5994539"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s-ES" sz="4400" dirty="0" smtClean="0">
                  <a:latin typeface="+mj-lt"/>
                </a:rPr>
                <a:t>¿Cuándo se debe citar?</a:t>
              </a:r>
              <a:endParaRPr lang="es-ES" sz="4400" kern="1200" dirty="0">
                <a:latin typeface="+mj-lt"/>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40000"/>
              <a:lumOff val="60000"/>
            </a:schemeClr>
          </a:solidFill>
        </p:spPr>
        <p:txBody>
          <a:bodyPr>
            <a:normAutofit fontScale="90000"/>
          </a:bodyPr>
          <a:lstStyle/>
          <a:p>
            <a:r>
              <a:rPr lang="es-ES" b="1" dirty="0" smtClean="0"/>
              <a:t/>
            </a:r>
            <a:br>
              <a:rPr lang="es-ES" b="1" dirty="0" smtClean="0"/>
            </a:br>
            <a:r>
              <a:rPr lang="es-ES" b="1" dirty="0" smtClean="0">
                <a:solidFill>
                  <a:schemeClr val="bg1"/>
                </a:solidFill>
              </a:rPr>
              <a:t>Estilos de referencias bibliográficas</a:t>
            </a:r>
            <a:r>
              <a:rPr lang="es-ES" dirty="0" smtClean="0">
                <a:solidFill>
                  <a:schemeClr val="bg1"/>
                </a:solidFill>
              </a:rPr>
              <a:t>: </a:t>
            </a:r>
            <a:r>
              <a:rPr lang="es-ES" dirty="0" smtClean="0"/>
              <a:t/>
            </a:r>
            <a:br>
              <a:rPr lang="es-ES" dirty="0" smtClean="0"/>
            </a:br>
            <a:endParaRPr lang="es-ES" dirty="0"/>
          </a:p>
        </p:txBody>
      </p:sp>
      <p:sp>
        <p:nvSpPr>
          <p:cNvPr id="3" name="2 Marcador de contenido"/>
          <p:cNvSpPr>
            <a:spLocks noGrp="1"/>
          </p:cNvSpPr>
          <p:nvPr>
            <p:ph idx="1"/>
          </p:nvPr>
        </p:nvSpPr>
        <p:spPr/>
        <p:txBody>
          <a:bodyPr/>
          <a:lstStyle/>
          <a:p>
            <a:r>
              <a:rPr lang="es-ES" dirty="0" smtClean="0"/>
              <a:t>Existen diferentes estilos o sistemas de redactar las referencias. Varían según disciplinas académicas, tradiciones, editores, publicaciones, etc. </a:t>
            </a:r>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 xmlns:a16="http://schemas.microsoft.com/office/drawing/2014/main" id="{8090BE90-7A07-4466-92C1-4E00EB9CD990}"/>
              </a:ext>
            </a:extLst>
          </p:cNvPr>
          <p:cNvGraphicFramePr/>
          <p:nvPr>
            <p:extLst>
              <p:ext uri="{D42A27DB-BD31-4B8C-83A1-F6EECF244321}">
                <p14:modId xmlns="" xmlns:p14="http://schemas.microsoft.com/office/powerpoint/2010/main" val="2610349381"/>
              </p:ext>
            </p:extLst>
          </p:nvPr>
        </p:nvGraphicFramePr>
        <p:xfrm>
          <a:off x="1547664" y="404664"/>
          <a:ext cx="7128792"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835346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000240"/>
            <a:ext cx="8229600" cy="4525963"/>
          </a:xfrm>
        </p:spPr>
        <p:txBody>
          <a:bodyPr/>
          <a:lstStyle/>
          <a:p>
            <a:r>
              <a:rPr lang="es-ES" dirty="0"/>
              <a:t> Insertar un número consecutivo al final del párrafo que contiene una cita; dicho número se corresponde con una nota a pie de la página o al final del documento, en la que se presentan los datos de la fuente citada y en ocasiones otros datos.</a:t>
            </a:r>
          </a:p>
          <a:p>
            <a:endParaRPr lang="es-ES" dirty="0"/>
          </a:p>
        </p:txBody>
      </p:sp>
      <p:sp>
        <p:nvSpPr>
          <p:cNvPr id="4" name="Text Box 3">
            <a:extLst>
              <a:ext uri="{FF2B5EF4-FFF2-40B4-BE49-F238E27FC236}"/>
            </a:extLst>
          </p:cNvPr>
          <p:cNvSpPr txBox="1">
            <a:spLocks noChangeArrowheads="1"/>
          </p:cNvSpPr>
          <p:nvPr/>
        </p:nvSpPr>
        <p:spPr bwMode="auto">
          <a:xfrm>
            <a:off x="457200" y="274638"/>
            <a:ext cx="8229600" cy="1448731"/>
          </a:xfrm>
          <a:prstGeom prst="rect">
            <a:avLst/>
          </a:prstGeom>
          <a:solidFill>
            <a:schemeClr val="tx2">
              <a:lumMod val="40000"/>
              <a:lumOff val="60000"/>
            </a:schemeClr>
          </a:solidFill>
          <a:ln w="57150">
            <a:solidFill>
              <a:schemeClr val="tx2"/>
            </a:solidFill>
            <a:miter lim="800000"/>
            <a:headEnd/>
            <a:tailEnd/>
          </a:ln>
        </p:spPr>
        <p:txBody>
          <a:bodyPr vert="horz" lIns="90000" tIns="46800" rIns="90000" bIns="46800" rtlCol="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
                <a:srgbClr val="000000"/>
              </a:buClr>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s-ES" sz="4400" b="1" i="0" u="none" strike="noStrike" kern="1200" cap="none" spc="0" normalizeH="0" baseline="0" noProof="0" dirty="0" smtClean="0">
                <a:ln>
                  <a:noFill/>
                </a:ln>
                <a:solidFill>
                  <a:schemeClr val="bg2">
                    <a:lumMod val="60000"/>
                    <a:lumOff val="40000"/>
                  </a:schemeClr>
                </a:solidFill>
                <a:effectLst/>
                <a:uLnTx/>
                <a:uFillTx/>
                <a:latin typeface="Tahoma" panose="020B0604030504040204" pitchFamily="34" charset="0"/>
                <a:ea typeface="Tahoma" panose="020B0604030504040204" pitchFamily="34" charset="0"/>
                <a:cs typeface="Tahoma" panose="020B0604030504040204" pitchFamily="34" charset="0"/>
              </a:rPr>
              <a:t>Sistema</a:t>
            </a:r>
            <a:r>
              <a:rPr kumimoji="0" lang="es-ES" sz="4400" b="1" i="0" u="none" strike="noStrike" kern="1200" cap="none" spc="0" normalizeH="0" noProof="0" dirty="0" smtClean="0">
                <a:ln>
                  <a:noFill/>
                </a:ln>
                <a:solidFill>
                  <a:schemeClr val="bg2">
                    <a:lumMod val="60000"/>
                    <a:lumOff val="40000"/>
                  </a:schemeClr>
                </a:solidFill>
                <a:effectLst/>
                <a:uLnTx/>
                <a:uFillTx/>
                <a:latin typeface="Tahoma" panose="020B0604030504040204" pitchFamily="34" charset="0"/>
                <a:ea typeface="Tahoma" panose="020B0604030504040204" pitchFamily="34" charset="0"/>
                <a:cs typeface="Tahoma" panose="020B0604030504040204" pitchFamily="34" charset="0"/>
              </a:rPr>
              <a:t> para citar según estilo Vancouver</a:t>
            </a:r>
            <a:endParaRPr kumimoji="0" lang="es-ES" sz="4400" b="1" i="0" u="none" strike="noStrike" kern="1200" cap="none" spc="0" normalizeH="0" baseline="0" noProof="0" dirty="0">
              <a:ln>
                <a:noFill/>
              </a:ln>
              <a:solidFill>
                <a:schemeClr val="bg2">
                  <a:lumMod val="60000"/>
                  <a:lumOff val="40000"/>
                </a:scheme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C3B3883-3030-4AD9-B003-DB4E9A85226A}"/>
              </a:ext>
            </a:extLst>
          </p:cNvPr>
          <p:cNvSpPr>
            <a:spLocks noGrp="1"/>
          </p:cNvSpPr>
          <p:nvPr>
            <p:ph type="title"/>
          </p:nvPr>
        </p:nvSpPr>
        <p:spPr>
          <a:solidFill>
            <a:schemeClr val="tx2">
              <a:lumMod val="40000"/>
              <a:lumOff val="60000"/>
            </a:schemeClr>
          </a:solidFill>
          <a:ln>
            <a:solidFill>
              <a:schemeClr val="tx2"/>
            </a:solidFill>
          </a:ln>
        </p:spPr>
        <p:txBody>
          <a:bodyPr/>
          <a:lstStyle/>
          <a:p>
            <a:r>
              <a:rPr lang="es-ES" dirty="0">
                <a:solidFill>
                  <a:schemeClr val="bg1"/>
                </a:solidFill>
              </a:rPr>
              <a:t>Citas con estilo Vancouver</a:t>
            </a:r>
          </a:p>
        </p:txBody>
      </p:sp>
      <p:sp>
        <p:nvSpPr>
          <p:cNvPr id="3" name="Marcador de contenido 2">
            <a:extLst>
              <a:ext uri="{FF2B5EF4-FFF2-40B4-BE49-F238E27FC236}">
                <a16:creationId xmlns="" xmlns:a16="http://schemas.microsoft.com/office/drawing/2014/main" id="{59EDE749-1D0B-43FF-B129-F11966CA1610}"/>
              </a:ext>
            </a:extLst>
          </p:cNvPr>
          <p:cNvSpPr>
            <a:spLocks noGrp="1"/>
          </p:cNvSpPr>
          <p:nvPr>
            <p:ph idx="1"/>
          </p:nvPr>
        </p:nvSpPr>
        <p:spPr/>
        <p:txBody>
          <a:bodyPr/>
          <a:lstStyle/>
          <a:p>
            <a:r>
              <a:rPr lang="es-ES" dirty="0"/>
              <a:t>Utilizan un sistema de secuencia numérica</a:t>
            </a:r>
          </a:p>
          <a:p>
            <a:r>
              <a:rPr lang="es-ES" dirty="0"/>
              <a:t>Las citas son numeradas consecutivamente en el orden de aparición en el texto</a:t>
            </a:r>
          </a:p>
          <a:p>
            <a:pPr marL="0" indent="0">
              <a:buNone/>
            </a:pPr>
            <a:r>
              <a:rPr lang="es-ES" dirty="0"/>
              <a:t>Ejemplo: Si una cita de Álvarez Sintes es la primera que se menciona en el texto.</a:t>
            </a:r>
          </a:p>
          <a:p>
            <a:pPr marL="0" indent="0">
              <a:buNone/>
            </a:pPr>
            <a:r>
              <a:rPr lang="es-ES" dirty="0"/>
              <a:t>La referencia de Álvarez Sintes es la número 1</a:t>
            </a:r>
          </a:p>
          <a:p>
            <a:pPr marL="0" indent="0">
              <a:buNone/>
            </a:pPr>
            <a:r>
              <a:rPr lang="es-ES" dirty="0"/>
              <a:t>Las citas se identifican con números arábigos entre paréntesis  (1)</a:t>
            </a:r>
          </a:p>
          <a:p>
            <a:endParaRPr lang="es-ES" dirty="0"/>
          </a:p>
          <a:p>
            <a:endParaRPr lang="es-ES" dirty="0"/>
          </a:p>
          <a:p>
            <a:endParaRPr lang="es-ES" dirty="0"/>
          </a:p>
          <a:p>
            <a:endParaRPr lang="es-ES" dirty="0"/>
          </a:p>
        </p:txBody>
      </p:sp>
    </p:spTree>
    <p:extLst>
      <p:ext uri="{BB962C8B-B14F-4D97-AF65-F5344CB8AC3E}">
        <p14:creationId xmlns="" xmlns:p14="http://schemas.microsoft.com/office/powerpoint/2010/main" val="3553176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DA734D0-2E88-4E16-A492-B1941CC4C864}"/>
              </a:ext>
            </a:extLst>
          </p:cNvPr>
          <p:cNvSpPr>
            <a:spLocks noGrp="1"/>
          </p:cNvSpPr>
          <p:nvPr>
            <p:ph type="title"/>
          </p:nvPr>
        </p:nvSpPr>
        <p:spPr>
          <a:solidFill>
            <a:schemeClr val="tx2">
              <a:lumMod val="40000"/>
              <a:lumOff val="60000"/>
            </a:schemeClr>
          </a:solidFill>
        </p:spPr>
        <p:txBody>
          <a:bodyPr>
            <a:normAutofit fontScale="90000"/>
          </a:bodyPr>
          <a:lstStyle/>
          <a:p>
            <a:r>
              <a:rPr lang="es-ES" dirty="0">
                <a:solidFill>
                  <a:schemeClr val="bg1"/>
                </a:solidFill>
              </a:rPr>
              <a:t>Ejemplo de cómo citar dentro del texto de forma consecutiva</a:t>
            </a:r>
          </a:p>
        </p:txBody>
      </p:sp>
      <p:sp>
        <p:nvSpPr>
          <p:cNvPr id="3" name="Marcador de contenido 2">
            <a:extLst>
              <a:ext uri="{FF2B5EF4-FFF2-40B4-BE49-F238E27FC236}">
                <a16:creationId xmlns="" xmlns:a16="http://schemas.microsoft.com/office/drawing/2014/main" id="{F06194BA-A438-42C3-B286-86D679F9E7A4}"/>
              </a:ext>
            </a:extLst>
          </p:cNvPr>
          <p:cNvSpPr>
            <a:spLocks noGrp="1"/>
          </p:cNvSpPr>
          <p:nvPr>
            <p:ph idx="1"/>
          </p:nvPr>
        </p:nvSpPr>
        <p:spPr/>
        <p:txBody>
          <a:bodyPr/>
          <a:lstStyle/>
          <a:p>
            <a:r>
              <a:rPr lang="es-ES" dirty="0"/>
              <a:t>El estado cubano ha apostado por la informatización de la sociedad, reconociendo que es el futuro(1) , sin negar que existan muchos escollos en el camino (2). Se pretende vivir en una sociedad informatizada, e incluso que la Informática sea una fuente de ingreso del país y de las más importantes (3). </a:t>
            </a:r>
          </a:p>
        </p:txBody>
      </p:sp>
    </p:spTree>
    <p:extLst>
      <p:ext uri="{BB962C8B-B14F-4D97-AF65-F5344CB8AC3E}">
        <p14:creationId xmlns="" xmlns:p14="http://schemas.microsoft.com/office/powerpoint/2010/main" val="2127041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E825134-620C-4448-AA90-B5FEAEEA6294}"/>
              </a:ext>
            </a:extLst>
          </p:cNvPr>
          <p:cNvSpPr>
            <a:spLocks noGrp="1"/>
          </p:cNvSpPr>
          <p:nvPr>
            <p:ph type="title"/>
          </p:nvPr>
        </p:nvSpPr>
        <p:spPr>
          <a:solidFill>
            <a:schemeClr val="tx2">
              <a:lumMod val="40000"/>
              <a:lumOff val="60000"/>
            </a:schemeClr>
          </a:solidFill>
        </p:spPr>
        <p:txBody>
          <a:bodyPr/>
          <a:lstStyle/>
          <a:p>
            <a:r>
              <a:rPr lang="es-ES" b="1" dirty="0">
                <a:solidFill>
                  <a:schemeClr val="bg1"/>
                </a:solidFill>
              </a:rPr>
              <a:t>Cómo citar dentro del texto</a:t>
            </a:r>
          </a:p>
        </p:txBody>
      </p:sp>
      <p:sp>
        <p:nvSpPr>
          <p:cNvPr id="3" name="Marcador de contenido 2">
            <a:extLst>
              <a:ext uri="{FF2B5EF4-FFF2-40B4-BE49-F238E27FC236}">
                <a16:creationId xmlns="" xmlns:a16="http://schemas.microsoft.com/office/drawing/2014/main" id="{001F1159-BE7D-44ED-B6B5-53F61EF295A6}"/>
              </a:ext>
            </a:extLst>
          </p:cNvPr>
          <p:cNvSpPr>
            <a:spLocks noGrp="1"/>
          </p:cNvSpPr>
          <p:nvPr>
            <p:ph idx="1"/>
          </p:nvPr>
        </p:nvSpPr>
        <p:spPr/>
        <p:txBody>
          <a:bodyPr>
            <a:normAutofit fontScale="85000" lnSpcReduction="10000"/>
          </a:bodyPr>
          <a:lstStyle/>
          <a:p>
            <a:r>
              <a:rPr lang="es-ES" dirty="0"/>
              <a:t> Si </a:t>
            </a:r>
            <a:r>
              <a:rPr lang="es-ES" dirty="0" smtClean="0"/>
              <a:t>una </a:t>
            </a:r>
            <a:r>
              <a:rPr lang="es-ES" dirty="0"/>
              <a:t>misma cita </a:t>
            </a:r>
            <a:r>
              <a:rPr lang="es-ES" dirty="0" smtClean="0"/>
              <a:t>contiene varias </a:t>
            </a:r>
            <a:r>
              <a:rPr lang="es-ES" dirty="0"/>
              <a:t>referencias se incluirán varios números separados por comas cuando son solamente dos o si no son consecutivos. Si son más de dos referencias consecutivas se podrán conectar mediante un guion</a:t>
            </a:r>
          </a:p>
          <a:p>
            <a:pPr marL="0" indent="0">
              <a:buNone/>
            </a:pPr>
            <a:r>
              <a:rPr lang="es-ES" dirty="0"/>
              <a:t>Ejemplo: La Alfabetización informacional yace en el centro del aprendizaje de por vida (1). Potencia a las personas en las vías para buscar, evaluar, usar y crear información en forma efectiva (2</a:t>
            </a:r>
            <a:r>
              <a:rPr lang="es-ES" dirty="0" smtClean="0"/>
              <a:t>, 3</a:t>
            </a:r>
            <a:r>
              <a:rPr lang="es-ES" dirty="0"/>
              <a:t>) para alcanzar sus metas personales, sociales, ocupacionales y educacionales (4-6). </a:t>
            </a:r>
          </a:p>
        </p:txBody>
      </p:sp>
    </p:spTree>
    <p:extLst>
      <p:ext uri="{BB962C8B-B14F-4D97-AF65-F5344CB8AC3E}">
        <p14:creationId xmlns="" xmlns:p14="http://schemas.microsoft.com/office/powerpoint/2010/main" val="2237314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extLst>
          </p:cNvPr>
          <p:cNvSpPr>
            <a:spLocks noGrp="1" noChangeArrowheads="1"/>
          </p:cNvSpPr>
          <p:nvPr>
            <p:ph type="title"/>
          </p:nvPr>
        </p:nvSpPr>
        <p:spPr>
          <a:xfrm>
            <a:off x="3000364" y="285728"/>
            <a:ext cx="3460750" cy="863600"/>
          </a:xfrm>
          <a:solidFill>
            <a:schemeClr val="tx2">
              <a:lumMod val="20000"/>
              <a:lumOff val="80000"/>
            </a:schemeClr>
          </a:solidFill>
          <a:ln w="76200">
            <a:solidFill>
              <a:schemeClr val="tx2"/>
            </a:solidFill>
          </a:ln>
        </p:spPr>
        <p:txBody>
          <a:bodyPr/>
          <a:lstStyle/>
          <a:p>
            <a:pPr algn="ctr" eaLnBrk="1" hangingPunct="1">
              <a:defRPr/>
            </a:pPr>
            <a:r>
              <a:rPr lang="es-ES" altLang="es-MX" b="1" dirty="0">
                <a:solidFill>
                  <a:schemeClr val="bg1"/>
                </a:solidFill>
              </a:rPr>
              <a:t>Objetivo</a:t>
            </a:r>
          </a:p>
        </p:txBody>
      </p:sp>
      <p:sp>
        <p:nvSpPr>
          <p:cNvPr id="2" name="Flecha: hacia abajo 1">
            <a:extLst>
              <a:ext uri="{FF2B5EF4-FFF2-40B4-BE49-F238E27FC236}"/>
            </a:extLst>
          </p:cNvPr>
          <p:cNvSpPr/>
          <p:nvPr/>
        </p:nvSpPr>
        <p:spPr>
          <a:xfrm>
            <a:off x="4500562" y="1214422"/>
            <a:ext cx="819150" cy="977900"/>
          </a:xfrm>
          <a:prstGeom prst="downArrow">
            <a:avLst/>
          </a:prstGeom>
          <a:solidFill>
            <a:schemeClr val="tx2">
              <a:lumMod val="20000"/>
              <a:lumOff val="80000"/>
            </a:scheme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schemeClr val="accent1"/>
              </a:solidFill>
            </a:endParaRPr>
          </a:p>
        </p:txBody>
      </p:sp>
      <p:sp>
        <p:nvSpPr>
          <p:cNvPr id="4101" name="Marcador de pie de página 2">
            <a:extLst>
              <a:ext uri="{FF2B5EF4-FFF2-40B4-BE49-F238E27FC236}"/>
            </a:extLst>
          </p:cNvPr>
          <p:cNvSpPr txBox="1">
            <a:spLocks/>
          </p:cNvSpPr>
          <p:nvPr/>
        </p:nvSpPr>
        <p:spPr bwMode="auto">
          <a:xfrm>
            <a:off x="214282" y="3857628"/>
            <a:ext cx="8640763" cy="2571768"/>
          </a:xfrm>
          <a:prstGeom prst="rect">
            <a:avLst/>
          </a:prstGeom>
          <a:noFill/>
          <a:ln>
            <a:noFill/>
          </a:ln>
          <a:effectLst/>
          <a:extLst>
            <a:ext uri="{909E8E84-426E-40DD-AFC4-6F175D3DCCD1}"/>
            <a:ext uri="{91240B29-F687-4F45-9708-019B960494DF}"/>
            <a:ext uri="{AF507438-7753-43E0-B8FC-AC1667EBCBE1}"/>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defRPr/>
            </a:pPr>
            <a:endParaRPr lang="es-MX" altLang="es-ES" sz="1600" dirty="0">
              <a:solidFill>
                <a:schemeClr val="bg2">
                  <a:lumMod val="60000"/>
                  <a:lumOff val="40000"/>
                </a:schemeClr>
              </a:solidFill>
              <a:latin typeface="Tahoma" panose="020B0604030504040204" pitchFamily="34" charset="0"/>
              <a:cs typeface="Tahoma" panose="020B0604030504040204" pitchFamily="34" charset="0"/>
            </a:endParaRPr>
          </a:p>
        </p:txBody>
      </p:sp>
      <p:sp>
        <p:nvSpPr>
          <p:cNvPr id="7" name="6 CuadroTexto"/>
          <p:cNvSpPr txBox="1"/>
          <p:nvPr/>
        </p:nvSpPr>
        <p:spPr>
          <a:xfrm>
            <a:off x="500034" y="4357694"/>
            <a:ext cx="8072494" cy="1200329"/>
          </a:xfrm>
          <a:prstGeom prst="rect">
            <a:avLst/>
          </a:prstGeom>
          <a:noFill/>
        </p:spPr>
        <p:txBody>
          <a:bodyPr wrap="square" rtlCol="0">
            <a:spAutoFit/>
          </a:bodyPr>
          <a:lstStyle/>
          <a:p>
            <a:pPr algn="just"/>
            <a:r>
              <a:rPr lang="es-ES" dirty="0" smtClean="0"/>
              <a:t>Esta lección está dirigida a todos los estudiantes y profesionales de la salud que con frecuencia se ven necesitados de elaborar un trabajo académico en los que tienen que citar correctamente las fuentes consultadas.</a:t>
            </a:r>
          </a:p>
          <a:p>
            <a:pPr algn="just"/>
            <a:endParaRPr lang="es-ES" dirty="0"/>
          </a:p>
        </p:txBody>
      </p:sp>
      <p:sp>
        <p:nvSpPr>
          <p:cNvPr id="15" name="14 Rectángulo"/>
          <p:cNvSpPr/>
          <p:nvPr/>
        </p:nvSpPr>
        <p:spPr>
          <a:xfrm>
            <a:off x="2214546" y="4500570"/>
            <a:ext cx="4572000" cy="369332"/>
          </a:xfrm>
          <a:prstGeom prst="rect">
            <a:avLst/>
          </a:prstGeom>
        </p:spPr>
        <p:txBody>
          <a:bodyPr>
            <a:spAutoFit/>
          </a:bodyPr>
          <a:lstStyle/>
          <a:p>
            <a:pPr>
              <a:buNone/>
            </a:pPr>
            <a:r>
              <a:rPr lang="es-ES" dirty="0" smtClean="0">
                <a:solidFill>
                  <a:schemeClr val="bg1"/>
                </a:solidFill>
                <a:latin typeface="Arial Black" pitchFamily="34" charset="0"/>
              </a:rPr>
              <a:t> </a:t>
            </a:r>
          </a:p>
        </p:txBody>
      </p:sp>
      <p:sp>
        <p:nvSpPr>
          <p:cNvPr id="17" name="16 Rectángulo redondeado"/>
          <p:cNvSpPr/>
          <p:nvPr/>
        </p:nvSpPr>
        <p:spPr>
          <a:xfrm>
            <a:off x="2000232" y="2214554"/>
            <a:ext cx="6286544" cy="1714512"/>
          </a:xfrm>
          <a:prstGeom prst="round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es-ES" dirty="0" smtClean="0">
                <a:latin typeface="Arial Black" pitchFamily="34" charset="0"/>
              </a:rPr>
              <a:t>Identificar los elementos que componen la bibliografía, aplicando el estilo y formato establecido en ciencias de la salud para los artículos científicos, trabajos de terminación de las especialidades, maestrías y doctorados</a:t>
            </a:r>
            <a:endParaRPr lang="es-E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99E737A-FBB2-45DF-BE62-59C97C99CF8C}"/>
              </a:ext>
            </a:extLst>
          </p:cNvPr>
          <p:cNvSpPr>
            <a:spLocks noGrp="1"/>
          </p:cNvSpPr>
          <p:nvPr>
            <p:ph type="title"/>
          </p:nvPr>
        </p:nvSpPr>
        <p:spPr>
          <a:solidFill>
            <a:schemeClr val="tx2">
              <a:lumMod val="40000"/>
              <a:lumOff val="60000"/>
            </a:schemeClr>
          </a:solidFill>
        </p:spPr>
        <p:txBody>
          <a:bodyPr>
            <a:normAutofit fontScale="90000"/>
          </a:bodyPr>
          <a:lstStyle/>
          <a:p>
            <a:r>
              <a:rPr lang="es-ES" dirty="0">
                <a:solidFill>
                  <a:schemeClr val="bg1"/>
                </a:solidFill>
              </a:rPr>
              <a:t>En caso de los artículos publicados en revistas biomédicas </a:t>
            </a:r>
          </a:p>
        </p:txBody>
      </p:sp>
      <p:sp>
        <p:nvSpPr>
          <p:cNvPr id="3" name="Marcador de contenido 2">
            <a:extLst>
              <a:ext uri="{FF2B5EF4-FFF2-40B4-BE49-F238E27FC236}">
                <a16:creationId xmlns="" xmlns:a16="http://schemas.microsoft.com/office/drawing/2014/main" id="{4CE1BBDB-02A8-4434-8CBA-CDD053C86606}"/>
              </a:ext>
            </a:extLst>
          </p:cNvPr>
          <p:cNvSpPr>
            <a:spLocks noGrp="1"/>
          </p:cNvSpPr>
          <p:nvPr>
            <p:ph idx="1"/>
          </p:nvPr>
        </p:nvSpPr>
        <p:spPr/>
        <p:txBody>
          <a:bodyPr/>
          <a:lstStyle/>
          <a:p>
            <a:r>
              <a:rPr lang="es-ES" dirty="0"/>
              <a:t>El comité editorial de las revistas se adhieren formalmente a los requisitos de Uniformidad del ICMJE, puede tener particularidades propias. Ejemplo, muchas de ellas prefieren colocar los números de las citas en el texto sin paréntesis y en forma de </a:t>
            </a:r>
            <a:r>
              <a:rPr lang="es-ES" dirty="0" smtClean="0"/>
              <a:t>superíndice.</a:t>
            </a:r>
            <a:endParaRPr lang="es-ES" dirty="0"/>
          </a:p>
        </p:txBody>
      </p:sp>
    </p:spTree>
    <p:extLst>
      <p:ext uri="{BB962C8B-B14F-4D97-AF65-F5344CB8AC3E}">
        <p14:creationId xmlns="" xmlns:p14="http://schemas.microsoft.com/office/powerpoint/2010/main" val="411721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6D92D13-9035-4C49-B99A-07F1A7A474F2}"/>
              </a:ext>
            </a:extLst>
          </p:cNvPr>
          <p:cNvSpPr>
            <a:spLocks noGrp="1"/>
          </p:cNvSpPr>
          <p:nvPr>
            <p:ph type="title"/>
          </p:nvPr>
        </p:nvSpPr>
        <p:spPr>
          <a:xfrm>
            <a:off x="457200" y="0"/>
            <a:ext cx="8229600" cy="1143000"/>
          </a:xfrm>
          <a:solidFill>
            <a:schemeClr val="tx2">
              <a:lumMod val="40000"/>
              <a:lumOff val="60000"/>
            </a:schemeClr>
          </a:solidFill>
        </p:spPr>
        <p:txBody>
          <a:bodyPr/>
          <a:lstStyle/>
          <a:p>
            <a:r>
              <a:rPr lang="es-ES" dirty="0">
                <a:solidFill>
                  <a:schemeClr val="bg1"/>
                </a:solidFill>
              </a:rPr>
              <a:t>¿Qué es una </a:t>
            </a:r>
            <a:r>
              <a:rPr lang="es-ES" dirty="0" smtClean="0">
                <a:solidFill>
                  <a:schemeClr val="bg1"/>
                </a:solidFill>
              </a:rPr>
              <a:t>referencia?</a:t>
            </a:r>
            <a:endParaRPr lang="es-ES" dirty="0">
              <a:solidFill>
                <a:schemeClr val="bg1"/>
              </a:solidFill>
            </a:endParaRPr>
          </a:p>
        </p:txBody>
      </p:sp>
      <p:sp>
        <p:nvSpPr>
          <p:cNvPr id="3" name="Marcador de contenido 2">
            <a:extLst>
              <a:ext uri="{FF2B5EF4-FFF2-40B4-BE49-F238E27FC236}">
                <a16:creationId xmlns="" xmlns:a16="http://schemas.microsoft.com/office/drawing/2014/main" id="{A99D2C6F-531F-4241-87AA-FA787A406754}"/>
              </a:ext>
            </a:extLst>
          </p:cNvPr>
          <p:cNvSpPr>
            <a:spLocks noGrp="1"/>
          </p:cNvSpPr>
          <p:nvPr>
            <p:ph idx="1"/>
          </p:nvPr>
        </p:nvSpPr>
        <p:spPr>
          <a:xfrm>
            <a:off x="457200" y="1166018"/>
            <a:ext cx="8229600" cy="4525963"/>
          </a:xfrm>
        </p:spPr>
        <p:txBody>
          <a:bodyPr>
            <a:normAutofit fontScale="92500" lnSpcReduction="20000"/>
          </a:bodyPr>
          <a:lstStyle/>
          <a:p>
            <a:pPr>
              <a:defRPr/>
            </a:pPr>
            <a:r>
              <a:rPr lang="es-ES" dirty="0"/>
              <a:t>Conjunto de datos suficientemente detallados que contiene los datos </a:t>
            </a:r>
            <a:r>
              <a:rPr lang="es-ES" dirty="0" smtClean="0"/>
              <a:t>más </a:t>
            </a:r>
            <a:r>
              <a:rPr lang="es-ES" dirty="0"/>
              <a:t>importantes de la fuente de la que se obtuvo la información citada, permitiendo identificar un documento y localizarlo</a:t>
            </a:r>
          </a:p>
          <a:p>
            <a:pPr>
              <a:defRPr/>
            </a:pPr>
            <a:r>
              <a:rPr lang="es-ES" dirty="0"/>
              <a:t>Son las citas enumeradas en el texto de un documento por número consecutivo y relacionadas según orden de aparición </a:t>
            </a:r>
          </a:p>
          <a:p>
            <a:pPr>
              <a:defRPr/>
            </a:pPr>
            <a:r>
              <a:rPr lang="es-ES" dirty="0"/>
              <a:t>Estos registros se incluyen al final del documento en una sección que suele </a:t>
            </a:r>
            <a:r>
              <a:rPr lang="es-ES" dirty="0" smtClean="0"/>
              <a:t>llamarse  </a:t>
            </a:r>
            <a:r>
              <a:rPr lang="es-ES" dirty="0"/>
              <a:t>preferentemente  </a:t>
            </a:r>
            <a:r>
              <a:rPr lang="es-ES" u="sng" dirty="0"/>
              <a:t>Referencias bibliográficas</a:t>
            </a:r>
            <a:r>
              <a:rPr lang="es-ES" dirty="0"/>
              <a:t>.</a:t>
            </a:r>
          </a:p>
        </p:txBody>
      </p:sp>
    </p:spTree>
    <p:extLst>
      <p:ext uri="{BB962C8B-B14F-4D97-AF65-F5344CB8AC3E}">
        <p14:creationId xmlns="" xmlns:p14="http://schemas.microsoft.com/office/powerpoint/2010/main" val="3108699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A4FA4A7-3949-4891-95D7-4E526C0399CB}"/>
              </a:ext>
            </a:extLst>
          </p:cNvPr>
          <p:cNvSpPr>
            <a:spLocks noGrp="1"/>
          </p:cNvSpPr>
          <p:nvPr>
            <p:ph type="title"/>
          </p:nvPr>
        </p:nvSpPr>
        <p:spPr>
          <a:solidFill>
            <a:schemeClr val="tx2">
              <a:lumMod val="40000"/>
              <a:lumOff val="60000"/>
            </a:schemeClr>
          </a:solidFill>
        </p:spPr>
        <p:txBody>
          <a:bodyPr/>
          <a:lstStyle/>
          <a:p>
            <a:r>
              <a:rPr lang="es-ES" dirty="0" smtClean="0">
                <a:solidFill>
                  <a:schemeClr val="bg1"/>
                </a:solidFill>
              </a:rPr>
              <a:t>Qué es una bibliografía</a:t>
            </a:r>
            <a:endParaRPr lang="es-ES" dirty="0">
              <a:solidFill>
                <a:schemeClr val="bg1"/>
              </a:solidFill>
            </a:endParaRPr>
          </a:p>
        </p:txBody>
      </p:sp>
      <p:sp>
        <p:nvSpPr>
          <p:cNvPr id="3" name="Marcador de contenido 2">
            <a:extLst>
              <a:ext uri="{FF2B5EF4-FFF2-40B4-BE49-F238E27FC236}">
                <a16:creationId xmlns="" xmlns:a16="http://schemas.microsoft.com/office/drawing/2014/main" id="{4202B5B9-12AB-4F3B-9BB3-413B799215A0}"/>
              </a:ext>
            </a:extLst>
          </p:cNvPr>
          <p:cNvSpPr>
            <a:spLocks noGrp="1"/>
          </p:cNvSpPr>
          <p:nvPr>
            <p:ph idx="1"/>
          </p:nvPr>
        </p:nvSpPr>
        <p:spPr/>
        <p:txBody>
          <a:bodyPr/>
          <a:lstStyle/>
          <a:p>
            <a:r>
              <a:rPr lang="es-MX" dirty="0"/>
              <a:t>Se emplea para referirse a una lista de documentos sobre un determinado tema que generalmente se ordena alfabéticamente por el apellido del autor </a:t>
            </a:r>
            <a:r>
              <a:rPr lang="es-ES" dirty="0"/>
              <a:t>puede incluir otras obras que pudieron haber sido revisadas pero no citadas, o que podrían ser útiles para ampliar la investigación</a:t>
            </a:r>
          </a:p>
        </p:txBody>
      </p:sp>
    </p:spTree>
    <p:extLst>
      <p:ext uri="{BB962C8B-B14F-4D97-AF65-F5344CB8AC3E}">
        <p14:creationId xmlns="" xmlns:p14="http://schemas.microsoft.com/office/powerpoint/2010/main" val="3097250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787B912-11F3-4864-B36C-301E3BBE0B2C}"/>
              </a:ext>
            </a:extLst>
          </p:cNvPr>
          <p:cNvSpPr>
            <a:spLocks noGrp="1"/>
          </p:cNvSpPr>
          <p:nvPr>
            <p:ph type="title"/>
          </p:nvPr>
        </p:nvSpPr>
        <p:spPr>
          <a:solidFill>
            <a:schemeClr val="tx2">
              <a:lumMod val="40000"/>
              <a:lumOff val="60000"/>
            </a:schemeClr>
          </a:solidFill>
        </p:spPr>
        <p:txBody>
          <a:bodyPr>
            <a:normAutofit fontScale="90000"/>
          </a:bodyPr>
          <a:lstStyle/>
          <a:p>
            <a:r>
              <a:rPr lang="es-ES" b="1" dirty="0" smtClean="0">
                <a:solidFill>
                  <a:schemeClr val="bg1"/>
                </a:solidFill>
              </a:rPr>
              <a:t>Elementos comunes para citar artículos de revistas</a:t>
            </a:r>
            <a:endParaRPr lang="es-ES" b="1" dirty="0">
              <a:solidFill>
                <a:schemeClr val="bg1"/>
              </a:solidFill>
            </a:endParaRPr>
          </a:p>
        </p:txBody>
      </p:sp>
      <p:sp>
        <p:nvSpPr>
          <p:cNvPr id="3" name="Marcador de contenido 2">
            <a:extLst>
              <a:ext uri="{FF2B5EF4-FFF2-40B4-BE49-F238E27FC236}">
                <a16:creationId xmlns="" xmlns:a16="http://schemas.microsoft.com/office/drawing/2014/main" id="{EA8CE22F-9F01-4004-B86E-BFA72A1ADCFD}"/>
              </a:ext>
            </a:extLst>
          </p:cNvPr>
          <p:cNvSpPr>
            <a:spLocks noGrp="1"/>
          </p:cNvSpPr>
          <p:nvPr>
            <p:ph idx="1"/>
          </p:nvPr>
        </p:nvSpPr>
        <p:spPr/>
        <p:txBody>
          <a:bodyPr/>
          <a:lstStyle/>
          <a:p>
            <a:pPr>
              <a:defRPr/>
            </a:pPr>
            <a:r>
              <a:rPr lang="es-ES" dirty="0"/>
              <a:t>Autor(es)</a:t>
            </a:r>
          </a:p>
          <a:p>
            <a:pPr>
              <a:defRPr/>
            </a:pPr>
            <a:r>
              <a:rPr lang="es-ES" dirty="0"/>
              <a:t>Título del artículo</a:t>
            </a:r>
          </a:p>
          <a:p>
            <a:pPr>
              <a:defRPr/>
            </a:pPr>
            <a:r>
              <a:rPr lang="es-ES" dirty="0"/>
              <a:t>Título abreviado de la revista</a:t>
            </a:r>
          </a:p>
          <a:p>
            <a:pPr>
              <a:defRPr/>
            </a:pPr>
            <a:r>
              <a:rPr lang="es-ES" dirty="0"/>
              <a:t>Año</a:t>
            </a:r>
          </a:p>
          <a:p>
            <a:pPr>
              <a:defRPr/>
            </a:pPr>
            <a:r>
              <a:rPr lang="es-ES" dirty="0" err="1"/>
              <a:t>Vol</a:t>
            </a:r>
            <a:r>
              <a:rPr lang="es-ES" dirty="0"/>
              <a:t> y número</a:t>
            </a:r>
          </a:p>
          <a:p>
            <a:pPr>
              <a:defRPr/>
            </a:pPr>
            <a:r>
              <a:rPr lang="es-ES" dirty="0"/>
              <a:t>Página de inicio y final</a:t>
            </a:r>
          </a:p>
          <a:p>
            <a:endParaRPr lang="es-ES" dirty="0"/>
          </a:p>
        </p:txBody>
      </p:sp>
    </p:spTree>
    <p:extLst>
      <p:ext uri="{BB962C8B-B14F-4D97-AF65-F5344CB8AC3E}">
        <p14:creationId xmlns="" xmlns:p14="http://schemas.microsoft.com/office/powerpoint/2010/main" val="22341001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144C641-AD45-4EAA-B27D-65F5A783C7D1}"/>
              </a:ext>
            </a:extLst>
          </p:cNvPr>
          <p:cNvSpPr>
            <a:spLocks noGrp="1"/>
          </p:cNvSpPr>
          <p:nvPr>
            <p:ph type="title"/>
          </p:nvPr>
        </p:nvSpPr>
        <p:spPr>
          <a:solidFill>
            <a:schemeClr val="tx2">
              <a:lumMod val="40000"/>
              <a:lumOff val="60000"/>
            </a:schemeClr>
          </a:solidFill>
        </p:spPr>
        <p:txBody>
          <a:bodyPr>
            <a:normAutofit fontScale="90000"/>
          </a:bodyPr>
          <a:lstStyle/>
          <a:p>
            <a:r>
              <a:rPr lang="es-ES" dirty="0">
                <a:solidFill>
                  <a:schemeClr val="bg1"/>
                </a:solidFill>
              </a:rPr>
              <a:t>Elementos que sólo se aplica a libros y monografías formato impreso</a:t>
            </a:r>
          </a:p>
        </p:txBody>
      </p:sp>
      <p:sp>
        <p:nvSpPr>
          <p:cNvPr id="3" name="Marcador de contenido 2">
            <a:extLst>
              <a:ext uri="{FF2B5EF4-FFF2-40B4-BE49-F238E27FC236}">
                <a16:creationId xmlns="" xmlns:a16="http://schemas.microsoft.com/office/drawing/2014/main" id="{942502B1-77C5-412C-8BD9-04819DE63A93}"/>
              </a:ext>
            </a:extLst>
          </p:cNvPr>
          <p:cNvSpPr>
            <a:spLocks noGrp="1"/>
          </p:cNvSpPr>
          <p:nvPr>
            <p:ph idx="1"/>
          </p:nvPr>
        </p:nvSpPr>
        <p:spPr/>
        <p:txBody>
          <a:bodyPr/>
          <a:lstStyle/>
          <a:p>
            <a:pPr>
              <a:defRPr/>
            </a:pPr>
            <a:r>
              <a:rPr lang="es-ES" dirty="0"/>
              <a:t>Autor(es)</a:t>
            </a:r>
          </a:p>
          <a:p>
            <a:pPr>
              <a:defRPr/>
            </a:pPr>
            <a:r>
              <a:rPr lang="es-ES" dirty="0"/>
              <a:t>Título del libro</a:t>
            </a:r>
          </a:p>
          <a:p>
            <a:pPr>
              <a:defRPr/>
            </a:pPr>
            <a:r>
              <a:rPr lang="es-ES" dirty="0"/>
              <a:t>Edición</a:t>
            </a:r>
          </a:p>
          <a:p>
            <a:pPr>
              <a:defRPr/>
            </a:pPr>
            <a:r>
              <a:rPr lang="es-ES" dirty="0"/>
              <a:t>Lugar de publicación</a:t>
            </a:r>
          </a:p>
          <a:p>
            <a:pPr>
              <a:defRPr/>
            </a:pPr>
            <a:r>
              <a:rPr lang="es-ES" dirty="0"/>
              <a:t>Editorial</a:t>
            </a:r>
          </a:p>
          <a:p>
            <a:pPr>
              <a:defRPr/>
            </a:pPr>
            <a:r>
              <a:rPr lang="es-ES" dirty="0"/>
              <a:t>Año</a:t>
            </a:r>
          </a:p>
          <a:p>
            <a:pPr>
              <a:defRPr/>
            </a:pPr>
            <a:r>
              <a:rPr lang="es-ES" dirty="0" smtClean="0"/>
              <a:t>Volumen </a:t>
            </a:r>
            <a:r>
              <a:rPr lang="es-ES" dirty="0"/>
              <a:t>o </a:t>
            </a:r>
            <a:r>
              <a:rPr lang="es-ES" dirty="0" smtClean="0"/>
              <a:t>Título</a:t>
            </a:r>
            <a:endParaRPr lang="es-ES" dirty="0"/>
          </a:p>
          <a:p>
            <a:endParaRPr lang="es-ES" dirty="0"/>
          </a:p>
        </p:txBody>
      </p:sp>
    </p:spTree>
    <p:extLst>
      <p:ext uri="{BB962C8B-B14F-4D97-AF65-F5344CB8AC3E}">
        <p14:creationId xmlns="" xmlns:p14="http://schemas.microsoft.com/office/powerpoint/2010/main" val="23271991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9E5D4EB-ACDF-4140-A054-3BFB4AA4A79B}"/>
              </a:ext>
            </a:extLst>
          </p:cNvPr>
          <p:cNvSpPr>
            <a:spLocks noGrp="1"/>
          </p:cNvSpPr>
          <p:nvPr>
            <p:ph type="title"/>
          </p:nvPr>
        </p:nvSpPr>
        <p:spPr>
          <a:solidFill>
            <a:schemeClr val="tx2">
              <a:lumMod val="40000"/>
              <a:lumOff val="60000"/>
            </a:schemeClr>
          </a:solidFill>
        </p:spPr>
        <p:txBody>
          <a:bodyPr>
            <a:normAutofit fontScale="90000"/>
          </a:bodyPr>
          <a:lstStyle/>
          <a:p>
            <a:r>
              <a:rPr lang="es-ES" altLang="es-ES" b="1" dirty="0">
                <a:solidFill>
                  <a:schemeClr val="bg1"/>
                </a:solidFill>
              </a:rPr>
              <a:t>Formato libro o Monografía en Internet</a:t>
            </a:r>
            <a:endParaRPr lang="es-ES" b="1" dirty="0">
              <a:solidFill>
                <a:schemeClr val="bg1"/>
              </a:solidFill>
            </a:endParaRPr>
          </a:p>
        </p:txBody>
      </p:sp>
      <p:sp>
        <p:nvSpPr>
          <p:cNvPr id="3" name="Marcador de contenido 2">
            <a:extLst>
              <a:ext uri="{FF2B5EF4-FFF2-40B4-BE49-F238E27FC236}">
                <a16:creationId xmlns="" xmlns:a16="http://schemas.microsoft.com/office/drawing/2014/main" id="{0C7F9033-3D59-456F-9478-676C032E651E}"/>
              </a:ext>
            </a:extLst>
          </p:cNvPr>
          <p:cNvSpPr>
            <a:spLocks noGrp="1"/>
          </p:cNvSpPr>
          <p:nvPr>
            <p:ph idx="1"/>
          </p:nvPr>
        </p:nvSpPr>
        <p:spPr>
          <a:xfrm>
            <a:off x="428596" y="1928802"/>
            <a:ext cx="8229600" cy="4525963"/>
          </a:xfrm>
        </p:spPr>
        <p:txBody>
          <a:bodyPr/>
          <a:lstStyle/>
          <a:p>
            <a:r>
              <a:rPr lang="es-ES" dirty="0"/>
              <a:t>Autor. Título del libro [Internet]. lugar: Editorial; Año[citado 19 Marzo 2020] . Disponible desde: </a:t>
            </a:r>
            <a:r>
              <a:rPr lang="es-ES" u="sng" dirty="0"/>
              <a:t>http://www.nap.edu/books/0309074029/html/</a:t>
            </a:r>
            <a:r>
              <a:rPr lang="es-ES" dirty="0"/>
              <a:t>. </a:t>
            </a:r>
          </a:p>
          <a:p>
            <a:endParaRPr lang="es-ES" dirty="0"/>
          </a:p>
        </p:txBody>
      </p:sp>
    </p:spTree>
    <p:extLst>
      <p:ext uri="{BB962C8B-B14F-4D97-AF65-F5344CB8AC3E}">
        <p14:creationId xmlns="" xmlns:p14="http://schemas.microsoft.com/office/powerpoint/2010/main" val="2239955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8A11388-4CF0-4BD3-8A88-037839ACE216}"/>
              </a:ext>
            </a:extLst>
          </p:cNvPr>
          <p:cNvSpPr>
            <a:spLocks noGrp="1"/>
          </p:cNvSpPr>
          <p:nvPr>
            <p:ph type="title"/>
          </p:nvPr>
        </p:nvSpPr>
        <p:spPr/>
        <p:txBody>
          <a:bodyPr/>
          <a:lstStyle/>
          <a:p>
            <a:r>
              <a:rPr lang="es-ES" dirty="0"/>
              <a:t>Formato de revista en internet</a:t>
            </a:r>
          </a:p>
        </p:txBody>
      </p:sp>
      <p:sp>
        <p:nvSpPr>
          <p:cNvPr id="3" name="Marcador de contenido 2">
            <a:extLst>
              <a:ext uri="{FF2B5EF4-FFF2-40B4-BE49-F238E27FC236}">
                <a16:creationId xmlns="" xmlns:a16="http://schemas.microsoft.com/office/drawing/2014/main" id="{A25E41A4-1E37-4EB5-A60F-29058A95F9C4}"/>
              </a:ext>
            </a:extLst>
          </p:cNvPr>
          <p:cNvSpPr>
            <a:spLocks noGrp="1"/>
          </p:cNvSpPr>
          <p:nvPr>
            <p:ph idx="1"/>
          </p:nvPr>
        </p:nvSpPr>
        <p:spPr/>
        <p:txBody>
          <a:bodyPr/>
          <a:lstStyle/>
          <a:p>
            <a:r>
              <a:rPr lang="es-ES" dirty="0"/>
              <a:t>Autor. Título del artículo [Internet]. Año, mes [citado </a:t>
            </a:r>
            <a:r>
              <a:rPr lang="es-ES" dirty="0" err="1"/>
              <a:t>día,mes,año</a:t>
            </a:r>
            <a:r>
              <a:rPr lang="es-ES" dirty="0"/>
              <a:t>]; </a:t>
            </a:r>
            <a:r>
              <a:rPr lang="es-ES" dirty="0" err="1"/>
              <a:t>vol</a:t>
            </a:r>
            <a:r>
              <a:rPr lang="es-ES" dirty="0"/>
              <a:t>(número):</a:t>
            </a:r>
            <a:r>
              <a:rPr lang="es-ES" dirty="0" err="1"/>
              <a:t>pp.Disponible</a:t>
            </a:r>
            <a:r>
              <a:rPr lang="es-ES" dirty="0"/>
              <a:t> </a:t>
            </a:r>
            <a:r>
              <a:rPr lang="es-ES" dirty="0" err="1"/>
              <a:t>desde:URL</a:t>
            </a:r>
            <a:r>
              <a:rPr lang="es-ES" dirty="0"/>
              <a:t> completo o Link</a:t>
            </a:r>
          </a:p>
        </p:txBody>
      </p:sp>
    </p:spTree>
    <p:extLst>
      <p:ext uri="{BB962C8B-B14F-4D97-AF65-F5344CB8AC3E}">
        <p14:creationId xmlns="" xmlns:p14="http://schemas.microsoft.com/office/powerpoint/2010/main" val="29880950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758DBBC-EB18-45B1-9929-E237F2855A68}"/>
              </a:ext>
            </a:extLst>
          </p:cNvPr>
          <p:cNvSpPr>
            <a:spLocks noGrp="1"/>
          </p:cNvSpPr>
          <p:nvPr>
            <p:ph type="title"/>
          </p:nvPr>
        </p:nvSpPr>
        <p:spPr/>
        <p:txBody>
          <a:bodyPr>
            <a:normAutofit fontScale="90000"/>
          </a:bodyPr>
          <a:lstStyle/>
          <a:p>
            <a:r>
              <a:rPr lang="es-ES" dirty="0"/>
              <a:t>Cuando se trata del capítulo de un libro</a:t>
            </a:r>
          </a:p>
        </p:txBody>
      </p:sp>
      <p:sp>
        <p:nvSpPr>
          <p:cNvPr id="3" name="Marcador de contenido 2">
            <a:extLst>
              <a:ext uri="{FF2B5EF4-FFF2-40B4-BE49-F238E27FC236}">
                <a16:creationId xmlns="" xmlns:a16="http://schemas.microsoft.com/office/drawing/2014/main" id="{9DE3768D-754C-4808-BDB0-4328E0DE2870}"/>
              </a:ext>
            </a:extLst>
          </p:cNvPr>
          <p:cNvSpPr>
            <a:spLocks noGrp="1"/>
          </p:cNvSpPr>
          <p:nvPr>
            <p:ph idx="1"/>
          </p:nvPr>
        </p:nvSpPr>
        <p:spPr/>
        <p:txBody>
          <a:bodyPr/>
          <a:lstStyle/>
          <a:p>
            <a:r>
              <a:rPr lang="es-ES" dirty="0"/>
              <a:t>Apellidos e inicial del nombre. Título del capítulo. En: Apellidos e inicial del nombre del autor del libro. Edición. Lugar de </a:t>
            </a:r>
            <a:r>
              <a:rPr lang="es-ES" dirty="0" err="1"/>
              <a:t>publicación:Editorial</a:t>
            </a:r>
            <a:r>
              <a:rPr lang="es-ES" dirty="0"/>
              <a:t>; Año de publicación. p.</a:t>
            </a:r>
          </a:p>
          <a:p>
            <a:endParaRPr lang="es-ES" dirty="0"/>
          </a:p>
        </p:txBody>
      </p:sp>
    </p:spTree>
    <p:extLst>
      <p:ext uri="{BB962C8B-B14F-4D97-AF65-F5344CB8AC3E}">
        <p14:creationId xmlns="" xmlns:p14="http://schemas.microsoft.com/office/powerpoint/2010/main" val="31077093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E9179C7-2791-4528-B648-4C0AAC519068}"/>
              </a:ext>
            </a:extLst>
          </p:cNvPr>
          <p:cNvSpPr>
            <a:spLocks noGrp="1"/>
          </p:cNvSpPr>
          <p:nvPr>
            <p:ph type="title"/>
          </p:nvPr>
        </p:nvSpPr>
        <p:spPr/>
        <p:txBody>
          <a:bodyPr>
            <a:normAutofit fontScale="90000"/>
          </a:bodyPr>
          <a:lstStyle/>
          <a:p>
            <a:r>
              <a:rPr lang="es-ES_tradnl" dirty="0"/>
              <a:t>Comunicación presentada a un congreso </a:t>
            </a:r>
            <a:endParaRPr lang="es-ES" dirty="0"/>
          </a:p>
        </p:txBody>
      </p:sp>
      <p:sp>
        <p:nvSpPr>
          <p:cNvPr id="3" name="Marcador de contenido 2">
            <a:extLst>
              <a:ext uri="{FF2B5EF4-FFF2-40B4-BE49-F238E27FC236}">
                <a16:creationId xmlns="" xmlns:a16="http://schemas.microsoft.com/office/drawing/2014/main" id="{B14D29BE-E291-4042-87F0-F6149B17BE2D}"/>
              </a:ext>
            </a:extLst>
          </p:cNvPr>
          <p:cNvSpPr>
            <a:spLocks noGrp="1"/>
          </p:cNvSpPr>
          <p:nvPr>
            <p:ph idx="1"/>
          </p:nvPr>
        </p:nvSpPr>
        <p:spPr/>
        <p:txBody>
          <a:bodyPr/>
          <a:lstStyle/>
          <a:p>
            <a:r>
              <a:rPr lang="es-ES_tradnl" dirty="0"/>
              <a:t>Autor/es de la Comunicación/Ponencia. Título de la Comunicación/Ponencia. En: Título oficial del Congreso. Lugar de Publicación: Editorial; año. página inicial-final de la comunicación/ponencia</a:t>
            </a:r>
            <a:endParaRPr lang="es-ES" dirty="0"/>
          </a:p>
          <a:p>
            <a:endParaRPr lang="es-ES" dirty="0"/>
          </a:p>
        </p:txBody>
      </p:sp>
    </p:spTree>
    <p:extLst>
      <p:ext uri="{BB962C8B-B14F-4D97-AF65-F5344CB8AC3E}">
        <p14:creationId xmlns="" xmlns:p14="http://schemas.microsoft.com/office/powerpoint/2010/main" val="40769507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474638A-58D1-4EB4-B6CE-2471D34684C6}"/>
              </a:ext>
            </a:extLst>
          </p:cNvPr>
          <p:cNvSpPr>
            <a:spLocks noGrp="1"/>
          </p:cNvSpPr>
          <p:nvPr>
            <p:ph type="title"/>
          </p:nvPr>
        </p:nvSpPr>
        <p:spPr/>
        <p:txBody>
          <a:bodyPr/>
          <a:lstStyle/>
          <a:p>
            <a:r>
              <a:rPr lang="es-ES" dirty="0"/>
              <a:t>Material audiovisual</a:t>
            </a:r>
          </a:p>
        </p:txBody>
      </p:sp>
      <p:pic>
        <p:nvPicPr>
          <p:cNvPr id="4" name="Marcador de contenido 3">
            <a:extLst>
              <a:ext uri="{FF2B5EF4-FFF2-40B4-BE49-F238E27FC236}">
                <a16:creationId xmlns="" xmlns:a16="http://schemas.microsoft.com/office/drawing/2014/main" id="{FB797296-8429-4890-A743-058CCAFA9F8C}"/>
              </a:ext>
            </a:extLst>
          </p:cNvPr>
          <p:cNvPicPr>
            <a:picLocks noGrp="1" noChangeAspect="1"/>
          </p:cNvPicPr>
          <p:nvPr>
            <p:ph idx="1"/>
          </p:nvPr>
        </p:nvPicPr>
        <p:blipFill>
          <a:blip r:embed="rId3"/>
          <a:stretch>
            <a:fillRect/>
          </a:stretch>
        </p:blipFill>
        <p:spPr>
          <a:xfrm>
            <a:off x="781050" y="2276872"/>
            <a:ext cx="7581900" cy="2205434"/>
          </a:xfrm>
          <a:prstGeom prst="rect">
            <a:avLst/>
          </a:prstGeom>
        </p:spPr>
      </p:pic>
    </p:spTree>
    <p:extLst>
      <p:ext uri="{BB962C8B-B14F-4D97-AF65-F5344CB8AC3E}">
        <p14:creationId xmlns="" xmlns:p14="http://schemas.microsoft.com/office/powerpoint/2010/main" val="1421591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Definición de cita</a:t>
            </a:r>
          </a:p>
          <a:p>
            <a:r>
              <a:rPr lang="es-ES" dirty="0" smtClean="0"/>
              <a:t>Diferentes tipos de citas</a:t>
            </a:r>
          </a:p>
          <a:p>
            <a:r>
              <a:rPr lang="es-ES" dirty="0" smtClean="0"/>
              <a:t>Cómo citar y elaborar referencias bibliográficas según el estilo </a:t>
            </a:r>
            <a:r>
              <a:rPr lang="es-ES" dirty="0" err="1" smtClean="0"/>
              <a:t>vancouver</a:t>
            </a:r>
            <a:endParaRPr lang="es-ES" dirty="0" smtClean="0"/>
          </a:p>
          <a:p>
            <a:pPr>
              <a:buNone/>
            </a:pPr>
            <a:endParaRPr lang="es-ES" dirty="0" smtClean="0"/>
          </a:p>
          <a:p>
            <a:pPr>
              <a:buNone/>
            </a:pPr>
            <a:endParaRPr lang="es-ES" dirty="0"/>
          </a:p>
        </p:txBody>
      </p:sp>
      <p:sp>
        <p:nvSpPr>
          <p:cNvPr id="4" name="Text Box 3">
            <a:extLst>
              <a:ext uri="{FF2B5EF4-FFF2-40B4-BE49-F238E27FC236}"/>
            </a:extLst>
          </p:cNvPr>
          <p:cNvSpPr txBox="1">
            <a:spLocks noGrp="1" noChangeArrowheads="1"/>
          </p:cNvSpPr>
          <p:nvPr>
            <p:ph type="title"/>
          </p:nvPr>
        </p:nvSpPr>
        <p:spPr bwMode="auto">
          <a:xfrm>
            <a:off x="457200" y="274638"/>
            <a:ext cx="8229600" cy="771623"/>
          </a:xfrm>
          <a:prstGeom prst="rect">
            <a:avLst/>
          </a:prstGeom>
          <a:solidFill>
            <a:schemeClr val="tx2">
              <a:lumMod val="40000"/>
              <a:lumOff val="60000"/>
            </a:schemeClr>
          </a:solidFill>
          <a:ln w="57150">
            <a:solidFill>
              <a:schemeClr val="tx2"/>
            </a:solidFill>
            <a:miter lim="800000"/>
            <a:headEnd/>
            <a:tailEnd/>
          </a:ln>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9pPr>
          </a:lstStyle>
          <a:p>
            <a:pPr algn="ctr">
              <a:buClr>
                <a:srgbClr val="000000"/>
              </a:buClr>
              <a:buSzPct val="100000"/>
              <a:defRPr/>
            </a:pPr>
            <a:r>
              <a:rPr lang="es-MX" sz="4400" b="1" dirty="0" smtClean="0">
                <a:solidFill>
                  <a:schemeClr val="bg2">
                    <a:lumMod val="60000"/>
                    <a:lumOff val="40000"/>
                  </a:schemeClr>
                </a:solidFill>
                <a:latin typeface="Tahoma" panose="020B0604030504040204" pitchFamily="34" charset="0"/>
                <a:ea typeface="Tahoma" panose="020B0604030504040204" pitchFamily="34" charset="0"/>
                <a:cs typeface="Tahoma" panose="020B0604030504040204" pitchFamily="34" charset="0"/>
              </a:rPr>
              <a:t>Sumario</a:t>
            </a:r>
            <a:endParaRPr lang="es-ES" sz="4400" b="1" dirty="0">
              <a:solidFill>
                <a:schemeClr val="bg2">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A723346-E624-4865-8C2F-112D59B255FB}"/>
              </a:ext>
            </a:extLst>
          </p:cNvPr>
          <p:cNvSpPr>
            <a:spLocks noGrp="1"/>
          </p:cNvSpPr>
          <p:nvPr>
            <p:ph type="title"/>
          </p:nvPr>
        </p:nvSpPr>
        <p:spPr/>
        <p:txBody>
          <a:bodyPr/>
          <a:lstStyle/>
          <a:p>
            <a:r>
              <a:rPr lang="es-ES" dirty="0"/>
              <a:t>CD-ROM</a:t>
            </a:r>
          </a:p>
        </p:txBody>
      </p:sp>
      <p:sp>
        <p:nvSpPr>
          <p:cNvPr id="3" name="Marcador de contenido 2">
            <a:extLst>
              <a:ext uri="{FF2B5EF4-FFF2-40B4-BE49-F238E27FC236}">
                <a16:creationId xmlns="" xmlns:a16="http://schemas.microsoft.com/office/drawing/2014/main" id="{3DB882DA-CF7F-42B2-A070-9E0F3E68E63E}"/>
              </a:ext>
            </a:extLst>
          </p:cNvPr>
          <p:cNvSpPr>
            <a:spLocks noGrp="1"/>
          </p:cNvSpPr>
          <p:nvPr>
            <p:ph idx="1"/>
          </p:nvPr>
        </p:nvSpPr>
        <p:spPr/>
        <p:txBody>
          <a:bodyPr/>
          <a:lstStyle/>
          <a:p>
            <a:r>
              <a:rPr lang="es-ES_tradnl" dirty="0"/>
              <a:t>Autor/es. Título [CD-ROM]. Edición. Lugar: Editorial; año. </a:t>
            </a:r>
            <a:endParaRPr lang="es-ES" dirty="0"/>
          </a:p>
          <a:p>
            <a:endParaRPr lang="es-ES" dirty="0"/>
          </a:p>
        </p:txBody>
      </p:sp>
    </p:spTree>
    <p:extLst>
      <p:ext uri="{BB962C8B-B14F-4D97-AF65-F5344CB8AC3E}">
        <p14:creationId xmlns="" xmlns:p14="http://schemas.microsoft.com/office/powerpoint/2010/main" val="41090442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9CA0BBA-A81E-4316-A583-5B481BA3315A}"/>
              </a:ext>
            </a:extLst>
          </p:cNvPr>
          <p:cNvSpPr>
            <a:spLocks noGrp="1"/>
          </p:cNvSpPr>
          <p:nvPr>
            <p:ph type="title"/>
          </p:nvPr>
        </p:nvSpPr>
        <p:spPr/>
        <p:txBody>
          <a:bodyPr>
            <a:normAutofit fontScale="90000"/>
          </a:bodyPr>
          <a:lstStyle/>
          <a:p>
            <a:r>
              <a:rPr lang="es-ES" dirty="0"/>
              <a:t>Sede web o página principal de inicio de  un sitio web</a:t>
            </a:r>
          </a:p>
        </p:txBody>
      </p:sp>
      <p:sp>
        <p:nvSpPr>
          <p:cNvPr id="3" name="Marcador de contenido 2">
            <a:extLst>
              <a:ext uri="{FF2B5EF4-FFF2-40B4-BE49-F238E27FC236}">
                <a16:creationId xmlns="" xmlns:a16="http://schemas.microsoft.com/office/drawing/2014/main" id="{34CA2112-E305-448D-95CE-0C3B606EE782}"/>
              </a:ext>
            </a:extLst>
          </p:cNvPr>
          <p:cNvSpPr>
            <a:spLocks noGrp="1"/>
          </p:cNvSpPr>
          <p:nvPr>
            <p:ph idx="1"/>
          </p:nvPr>
        </p:nvSpPr>
        <p:spPr/>
        <p:txBody>
          <a:bodyPr/>
          <a:lstStyle/>
          <a:p>
            <a:pPr>
              <a:defRPr/>
            </a:pPr>
            <a:r>
              <a:rPr lang="es-ES_tradnl" dirty="0"/>
              <a:t>Autor/es. Título [sede Web]*. Lugar de publicación: Editor; Fecha de publicación [fecha de actualización; fecha de acceso]. Dirección electrónica. </a:t>
            </a:r>
            <a:endParaRPr lang="es-ES" dirty="0"/>
          </a:p>
          <a:p>
            <a:pPr marL="0" indent="0">
              <a:buNone/>
            </a:pPr>
            <a:r>
              <a:rPr lang="es-ES" dirty="0"/>
              <a:t>Nota</a:t>
            </a:r>
            <a:r>
              <a:rPr lang="es-ES" dirty="0" smtClean="0"/>
              <a:t>: </a:t>
            </a:r>
            <a:r>
              <a:rPr lang="en-GB" dirty="0" err="1" smtClean="0"/>
              <a:t>una</a:t>
            </a:r>
            <a:r>
              <a:rPr lang="en-GB" dirty="0" smtClean="0"/>
              <a:t> </a:t>
            </a:r>
            <a:r>
              <a:rPr lang="en-GB" dirty="0"/>
              <a:t>página de inicio se define como la primera página de </a:t>
            </a:r>
            <a:r>
              <a:rPr lang="en-GB" dirty="0" err="1"/>
              <a:t>una</a:t>
            </a:r>
            <a:r>
              <a:rPr lang="en-GB" dirty="0"/>
              <a:t> sede Web. </a:t>
            </a:r>
            <a:endParaRPr lang="es-ES" dirty="0"/>
          </a:p>
          <a:p>
            <a:pPr marL="0" indent="0">
              <a:buNone/>
            </a:pPr>
            <a:endParaRPr lang="es-ES" dirty="0"/>
          </a:p>
        </p:txBody>
      </p:sp>
    </p:spTree>
    <p:extLst>
      <p:ext uri="{BB962C8B-B14F-4D97-AF65-F5344CB8AC3E}">
        <p14:creationId xmlns="" xmlns:p14="http://schemas.microsoft.com/office/powerpoint/2010/main" val="7399724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6C311FC-1FA1-4A71-A9CC-FF79DF903A33}"/>
              </a:ext>
            </a:extLst>
          </p:cNvPr>
          <p:cNvSpPr>
            <a:spLocks noGrp="1"/>
          </p:cNvSpPr>
          <p:nvPr>
            <p:ph type="title"/>
          </p:nvPr>
        </p:nvSpPr>
        <p:spPr/>
        <p:txBody>
          <a:bodyPr>
            <a:normAutofit fontScale="90000"/>
          </a:bodyPr>
          <a:lstStyle/>
          <a:p>
            <a:r>
              <a:rPr lang="es-ES_tradnl" dirty="0"/>
              <a:t>Parte de una página de un sitio o sede Web</a:t>
            </a:r>
            <a:endParaRPr lang="es-ES" dirty="0"/>
          </a:p>
        </p:txBody>
      </p:sp>
      <p:sp>
        <p:nvSpPr>
          <p:cNvPr id="3" name="Marcador de contenido 2">
            <a:extLst>
              <a:ext uri="{FF2B5EF4-FFF2-40B4-BE49-F238E27FC236}">
                <a16:creationId xmlns="" xmlns:a16="http://schemas.microsoft.com/office/drawing/2014/main" id="{B85819D9-F34E-4016-8FF3-C12522C2EFF6}"/>
              </a:ext>
            </a:extLst>
          </p:cNvPr>
          <p:cNvSpPr>
            <a:spLocks noGrp="1"/>
          </p:cNvSpPr>
          <p:nvPr>
            <p:ph idx="1"/>
          </p:nvPr>
        </p:nvSpPr>
        <p:spPr/>
        <p:txBody>
          <a:bodyPr/>
          <a:lstStyle/>
          <a:p>
            <a:r>
              <a:rPr lang="es-ES_tradnl" dirty="0"/>
              <a:t>Título de la página [sede Web]*. Lugar de publicación: Editor; Fecha de publicación [fecha de actualización/revisión; fecha de acceso]. Título de la sección [número de páginas o pantallas]. Dirección electrónica</a:t>
            </a:r>
            <a:endParaRPr lang="es-ES" dirty="0"/>
          </a:p>
          <a:p>
            <a:endParaRPr lang="es-ES" dirty="0"/>
          </a:p>
        </p:txBody>
      </p:sp>
    </p:spTree>
    <p:extLst>
      <p:ext uri="{BB962C8B-B14F-4D97-AF65-F5344CB8AC3E}">
        <p14:creationId xmlns="" xmlns:p14="http://schemas.microsoft.com/office/powerpoint/2010/main" val="13128373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D320D0C-CA4E-4081-A252-ACC86696D824}"/>
              </a:ext>
            </a:extLst>
          </p:cNvPr>
          <p:cNvSpPr>
            <a:spLocks noGrp="1"/>
          </p:cNvSpPr>
          <p:nvPr>
            <p:ph type="title"/>
          </p:nvPr>
        </p:nvSpPr>
        <p:spPr/>
        <p:txBody>
          <a:bodyPr/>
          <a:lstStyle/>
          <a:p>
            <a:r>
              <a:rPr lang="es-ES" dirty="0" smtClean="0"/>
              <a:t>Blogs con autor</a:t>
            </a:r>
            <a:endParaRPr lang="es-ES" dirty="0"/>
          </a:p>
        </p:txBody>
      </p:sp>
      <p:sp>
        <p:nvSpPr>
          <p:cNvPr id="3" name="Marcador de contenido 2">
            <a:extLst>
              <a:ext uri="{FF2B5EF4-FFF2-40B4-BE49-F238E27FC236}">
                <a16:creationId xmlns="" xmlns:a16="http://schemas.microsoft.com/office/drawing/2014/main" id="{3F27A9AE-28D0-4857-9F9C-F399B302EE61}"/>
              </a:ext>
            </a:extLst>
          </p:cNvPr>
          <p:cNvSpPr>
            <a:spLocks noGrp="1"/>
          </p:cNvSpPr>
          <p:nvPr>
            <p:ph idx="1"/>
          </p:nvPr>
        </p:nvSpPr>
        <p:spPr/>
        <p:txBody>
          <a:bodyPr/>
          <a:lstStyle/>
          <a:p>
            <a:pPr>
              <a:defRPr/>
            </a:pPr>
            <a:endParaRPr lang="es-ES" dirty="0"/>
          </a:p>
          <a:p>
            <a:pPr>
              <a:defRPr/>
            </a:pPr>
            <a:r>
              <a:rPr lang="es-ES" dirty="0"/>
              <a:t>Nombre del autor, nombre del blogs[Internet]. lugar: Asociación, institución o autor (el que tenga el copyright c los derechos).fecha de comienzo del blogs [citado 25 mayo 2011]. Disponible en: </a:t>
            </a:r>
          </a:p>
          <a:p>
            <a:endParaRPr lang="es-ES" dirty="0"/>
          </a:p>
        </p:txBody>
      </p:sp>
    </p:spTree>
    <p:extLst>
      <p:ext uri="{BB962C8B-B14F-4D97-AF65-F5344CB8AC3E}">
        <p14:creationId xmlns="" xmlns:p14="http://schemas.microsoft.com/office/powerpoint/2010/main" val="28276987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F5E2E30-3DFF-4616-9CCC-25912D1B48E2}"/>
              </a:ext>
            </a:extLst>
          </p:cNvPr>
          <p:cNvSpPr>
            <a:spLocks noGrp="1"/>
          </p:cNvSpPr>
          <p:nvPr>
            <p:ph type="title"/>
          </p:nvPr>
        </p:nvSpPr>
        <p:spPr/>
        <p:txBody>
          <a:bodyPr/>
          <a:lstStyle/>
          <a:p>
            <a:r>
              <a:rPr lang="es-ES" dirty="0" smtClean="0"/>
              <a:t>Blogs sin autor</a:t>
            </a:r>
            <a:endParaRPr lang="es-ES" dirty="0"/>
          </a:p>
        </p:txBody>
      </p:sp>
      <p:sp>
        <p:nvSpPr>
          <p:cNvPr id="3" name="Marcador de contenido 2">
            <a:extLst>
              <a:ext uri="{FF2B5EF4-FFF2-40B4-BE49-F238E27FC236}">
                <a16:creationId xmlns="" xmlns:a16="http://schemas.microsoft.com/office/drawing/2014/main" id="{BE56F1AB-F636-4771-BD8E-83E54AB44971}"/>
              </a:ext>
            </a:extLst>
          </p:cNvPr>
          <p:cNvSpPr>
            <a:spLocks noGrp="1"/>
          </p:cNvSpPr>
          <p:nvPr>
            <p:ph idx="1"/>
          </p:nvPr>
        </p:nvSpPr>
        <p:spPr/>
        <p:txBody>
          <a:bodyPr/>
          <a:lstStyle/>
          <a:p>
            <a:pPr>
              <a:defRPr/>
            </a:pPr>
            <a:r>
              <a:rPr lang="es-ES" dirty="0"/>
              <a:t>Nombre del blogs [Internet]. lugar: copyright [citado 25 mayo 2011]. Disponible en: </a:t>
            </a:r>
          </a:p>
          <a:p>
            <a:pPr>
              <a:defRPr/>
            </a:pPr>
            <a:r>
              <a:rPr lang="es-ES" dirty="0"/>
              <a:t>autor corporativo o nombre del blogs [Internet]. Lugar: editor. copyright [citado 25 mayo 2011]. Disponible en: </a:t>
            </a:r>
          </a:p>
          <a:p>
            <a:endParaRPr lang="es-ES" dirty="0"/>
          </a:p>
        </p:txBody>
      </p:sp>
    </p:spTree>
    <p:extLst>
      <p:ext uri="{BB962C8B-B14F-4D97-AF65-F5344CB8AC3E}">
        <p14:creationId xmlns="" xmlns:p14="http://schemas.microsoft.com/office/powerpoint/2010/main" val="25996840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42852"/>
            <a:ext cx="8229600" cy="1011222"/>
          </a:xfrm>
          <a:solidFill>
            <a:schemeClr val="tx2">
              <a:lumMod val="20000"/>
              <a:lumOff val="80000"/>
            </a:schemeClr>
          </a:solidFill>
        </p:spPr>
        <p:txBody>
          <a:bodyPr>
            <a:normAutofit fontScale="90000"/>
          </a:bodyPr>
          <a:lstStyle/>
          <a:p>
            <a:r>
              <a:rPr lang="es-ES" b="1" dirty="0">
                <a:solidFill>
                  <a:schemeClr val="bg1"/>
                </a:solidFill>
              </a:rPr>
              <a:t>Errores frecuentes al elaborar las referencias</a:t>
            </a:r>
            <a:endParaRPr lang="es-ES" dirty="0">
              <a:solidFill>
                <a:schemeClr val="bg1"/>
              </a:solidFill>
            </a:endParaRPr>
          </a:p>
        </p:txBody>
      </p:sp>
      <p:sp>
        <p:nvSpPr>
          <p:cNvPr id="3" name="2 Marcador de contenido"/>
          <p:cNvSpPr>
            <a:spLocks noGrp="1"/>
          </p:cNvSpPr>
          <p:nvPr>
            <p:ph idx="1"/>
          </p:nvPr>
        </p:nvSpPr>
        <p:spPr>
          <a:xfrm>
            <a:off x="457200" y="1340768"/>
            <a:ext cx="8229600" cy="4785395"/>
          </a:xfrm>
        </p:spPr>
        <p:txBody>
          <a:bodyPr>
            <a:normAutofit fontScale="55000" lnSpcReduction="20000"/>
          </a:bodyPr>
          <a:lstStyle/>
          <a:p>
            <a:r>
              <a:rPr lang="es-ES" sz="4600" dirty="0"/>
              <a:t>Cierta tendencia a incluir en la sección de referencias únicamente el enlace o URL que lleva a alguna fuente de información electrónica disponible en </a:t>
            </a:r>
            <a:r>
              <a:rPr lang="es-ES" sz="4600" dirty="0" smtClean="0"/>
              <a:t>Internet</a:t>
            </a:r>
          </a:p>
          <a:p>
            <a:r>
              <a:rPr lang="es-ES" sz="4600" dirty="0" smtClean="0"/>
              <a:t>Ausencia de referencias o de manera reducida </a:t>
            </a:r>
          </a:p>
          <a:p>
            <a:r>
              <a:rPr lang="es-ES" sz="4600" dirty="0" smtClean="0"/>
              <a:t>Exceso </a:t>
            </a:r>
            <a:r>
              <a:rPr lang="es-ES" sz="4600" dirty="0"/>
              <a:t>de referencias con el fin de llenar el artículo, sin percatarse de que las referencias están fuera del contexto que están investigando</a:t>
            </a:r>
          </a:p>
          <a:p>
            <a:r>
              <a:rPr lang="es-ES" sz="4600" dirty="0"/>
              <a:t>Inaccesibilidad de los documentos que respaldan a las referencias </a:t>
            </a:r>
          </a:p>
          <a:p>
            <a:r>
              <a:rPr lang="es-ES" sz="4600" dirty="0"/>
              <a:t>Desactualización de las referencias con mas de 5 años las revistas y mas de 10 años los libros</a:t>
            </a:r>
          </a:p>
          <a:p>
            <a:r>
              <a:rPr lang="es-ES" sz="4600" dirty="0"/>
              <a:t>No cumplen con el porciento de citas permitidas por debajo de 5 años las revistas y 10 años los libros</a:t>
            </a:r>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69F4F5BF-C8CB-4CCB-BE86-CEE291C1CC94}"/>
              </a:ext>
            </a:extLst>
          </p:cNvPr>
          <p:cNvSpPr>
            <a:spLocks noGrp="1"/>
          </p:cNvSpPr>
          <p:nvPr>
            <p:ph idx="1"/>
          </p:nvPr>
        </p:nvSpPr>
        <p:spPr>
          <a:xfrm>
            <a:off x="457200" y="1166018"/>
            <a:ext cx="8229600" cy="4525963"/>
          </a:xfrm>
        </p:spPr>
        <p:txBody>
          <a:bodyPr>
            <a:normAutofit fontScale="92500" lnSpcReduction="20000"/>
          </a:bodyPr>
          <a:lstStyle/>
          <a:p>
            <a:r>
              <a:rPr lang="es-ES" dirty="0" smtClean="0"/>
              <a:t>Deficiente </a:t>
            </a:r>
            <a:r>
              <a:rPr lang="es-ES" dirty="0"/>
              <a:t>cuidado en la selección de las referencias</a:t>
            </a:r>
          </a:p>
          <a:p>
            <a:r>
              <a:rPr lang="es-ES" dirty="0" smtClean="0"/>
              <a:t>Inclusión </a:t>
            </a:r>
            <a:r>
              <a:rPr lang="es-ES" dirty="0"/>
              <a:t>de referencias no consultadas por el autor</a:t>
            </a:r>
          </a:p>
          <a:p>
            <a:r>
              <a:rPr lang="es-ES" dirty="0" smtClean="0"/>
              <a:t>Incorrecta </a:t>
            </a:r>
            <a:r>
              <a:rPr lang="es-ES" dirty="0"/>
              <a:t>abreviatura de títulos de revistas de acuerdo a las normas establecidas(Vancouver) </a:t>
            </a:r>
          </a:p>
          <a:p>
            <a:r>
              <a:rPr lang="es-ES" dirty="0"/>
              <a:t>Poner la expresión et al  si se  mencionan dos autores cuando debe ser mas de siete autores los seis primero y la expresión et al.</a:t>
            </a:r>
          </a:p>
          <a:p>
            <a:r>
              <a:rPr lang="es-ES" dirty="0"/>
              <a:t>Llamar Bibliografía a la sección de referencias bibliográficas.</a:t>
            </a:r>
          </a:p>
          <a:p>
            <a:endParaRPr lang="es-ES" dirty="0"/>
          </a:p>
        </p:txBody>
      </p:sp>
    </p:spTree>
    <p:extLst>
      <p:ext uri="{BB962C8B-B14F-4D97-AF65-F5344CB8AC3E}">
        <p14:creationId xmlns="" xmlns:p14="http://schemas.microsoft.com/office/powerpoint/2010/main" val="24171085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22468CE-8595-4AF5-BD87-2647C81F9F10}"/>
              </a:ext>
            </a:extLst>
          </p:cNvPr>
          <p:cNvSpPr>
            <a:spLocks noGrp="1"/>
          </p:cNvSpPr>
          <p:nvPr>
            <p:ph type="title"/>
          </p:nvPr>
        </p:nvSpPr>
        <p:spPr>
          <a:xfrm>
            <a:off x="285720" y="214290"/>
            <a:ext cx="8229600" cy="1143000"/>
          </a:xfrm>
          <a:solidFill>
            <a:schemeClr val="tx2">
              <a:lumMod val="20000"/>
              <a:lumOff val="80000"/>
            </a:schemeClr>
          </a:solidFill>
        </p:spPr>
        <p:txBody>
          <a:bodyPr>
            <a:normAutofit fontScale="90000"/>
          </a:bodyPr>
          <a:lstStyle/>
          <a:p>
            <a:r>
              <a:rPr lang="es-ES" b="1" dirty="0">
                <a:solidFill>
                  <a:schemeClr val="bg1"/>
                </a:solidFill>
              </a:rPr>
              <a:t>Errores frecuentes al citar en el texto  </a:t>
            </a:r>
          </a:p>
        </p:txBody>
      </p:sp>
      <p:sp>
        <p:nvSpPr>
          <p:cNvPr id="3" name="Marcador de contenido 2">
            <a:extLst>
              <a:ext uri="{FF2B5EF4-FFF2-40B4-BE49-F238E27FC236}">
                <a16:creationId xmlns="" xmlns:a16="http://schemas.microsoft.com/office/drawing/2014/main" id="{ED7AFA8B-E98E-4686-8BDB-24FA60D06B6C}"/>
              </a:ext>
            </a:extLst>
          </p:cNvPr>
          <p:cNvSpPr>
            <a:spLocks noGrp="1"/>
          </p:cNvSpPr>
          <p:nvPr>
            <p:ph idx="1"/>
          </p:nvPr>
        </p:nvSpPr>
        <p:spPr>
          <a:xfrm>
            <a:off x="357158" y="1500174"/>
            <a:ext cx="8229600" cy="4525963"/>
          </a:xfrm>
        </p:spPr>
        <p:txBody>
          <a:bodyPr>
            <a:normAutofit lnSpcReduction="10000"/>
          </a:bodyPr>
          <a:lstStyle/>
          <a:p>
            <a:r>
              <a:rPr lang="es-ES" dirty="0"/>
              <a:t>Mezclar el sistema </a:t>
            </a:r>
            <a:r>
              <a:rPr lang="es-ES" dirty="0" smtClean="0"/>
              <a:t>utilizado (</a:t>
            </a:r>
            <a:r>
              <a:rPr lang="es-ES" dirty="0"/>
              <a:t>Vancouver) para citar en el texto con otros estilos. </a:t>
            </a:r>
          </a:p>
          <a:p>
            <a:r>
              <a:rPr lang="es-ES" dirty="0"/>
              <a:t>Anotar entre paréntesis nombres, apellidos de autores y en ocasiones años, cuando es el número que toma la cita.</a:t>
            </a:r>
          </a:p>
          <a:p>
            <a:r>
              <a:rPr lang="es-ES" dirty="0"/>
              <a:t>Incluir citas textuales demasiado extensas, incluso de varios </a:t>
            </a:r>
            <a:r>
              <a:rPr lang="es-ES" dirty="0" smtClean="0"/>
              <a:t>párrafos. Se </a:t>
            </a:r>
            <a:r>
              <a:rPr lang="es-ES" dirty="0"/>
              <a:t>sugiere en este caso descomponer los textos largos y comentarlo por partes.</a:t>
            </a:r>
          </a:p>
          <a:p>
            <a:endParaRPr lang="es-ES" dirty="0"/>
          </a:p>
          <a:p>
            <a:endParaRPr lang="es-ES" dirty="0"/>
          </a:p>
        </p:txBody>
      </p:sp>
    </p:spTree>
    <p:extLst>
      <p:ext uri="{BB962C8B-B14F-4D97-AF65-F5344CB8AC3E}">
        <p14:creationId xmlns="" xmlns:p14="http://schemas.microsoft.com/office/powerpoint/2010/main" val="27078337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F150A079-328C-4BC6-AFDC-3ECFC3602684}"/>
              </a:ext>
            </a:extLst>
          </p:cNvPr>
          <p:cNvSpPr>
            <a:spLocks noGrp="1"/>
          </p:cNvSpPr>
          <p:nvPr>
            <p:ph idx="1"/>
          </p:nvPr>
        </p:nvSpPr>
        <p:spPr/>
        <p:txBody>
          <a:bodyPr/>
          <a:lstStyle/>
          <a:p>
            <a:r>
              <a:rPr lang="es-ES" dirty="0"/>
              <a:t>Incluir referencias de documentos que no fueron citados y no corresponde con la cita que aparece en la sección de referencias bibliográficas. </a:t>
            </a:r>
          </a:p>
          <a:p>
            <a:endParaRPr lang="es-ES" dirty="0"/>
          </a:p>
        </p:txBody>
      </p:sp>
    </p:spTree>
    <p:extLst>
      <p:ext uri="{BB962C8B-B14F-4D97-AF65-F5344CB8AC3E}">
        <p14:creationId xmlns="" xmlns:p14="http://schemas.microsoft.com/office/powerpoint/2010/main" val="13038806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20000"/>
              <a:lumOff val="80000"/>
            </a:schemeClr>
          </a:solidFill>
        </p:spPr>
        <p:txBody>
          <a:bodyPr/>
          <a:lstStyle/>
          <a:p>
            <a:r>
              <a:rPr lang="es-ES" b="1" dirty="0">
                <a:solidFill>
                  <a:schemeClr val="bg1"/>
                </a:solidFill>
              </a:rPr>
              <a:t>Ventajas del estilo Vancouver</a:t>
            </a:r>
            <a:endParaRPr lang="es-ES" dirty="0">
              <a:solidFill>
                <a:schemeClr val="bg1"/>
              </a:solidFill>
            </a:endParaRPr>
          </a:p>
        </p:txBody>
      </p:sp>
      <p:sp>
        <p:nvSpPr>
          <p:cNvPr id="3" name="2 Marcador de contenido"/>
          <p:cNvSpPr>
            <a:spLocks noGrp="1"/>
          </p:cNvSpPr>
          <p:nvPr>
            <p:ph idx="1"/>
          </p:nvPr>
        </p:nvSpPr>
        <p:spPr/>
        <p:txBody>
          <a:bodyPr/>
          <a:lstStyle/>
          <a:p>
            <a:r>
              <a:rPr lang="es-ES" dirty="0"/>
              <a:t>Conduce a una mejor comunicación entre los participantes en el proceso de edición científica: autores, revisores y lectores. Eleva la calidad de los artículos, ahorra tiempo y medios materiales. Mayor facilidad para la recuperación de la información.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7C98CAD5-A82B-4D31-806F-79C8C5FF03DF}"/>
              </a:ext>
            </a:extLst>
          </p:cNvPr>
          <p:cNvSpPr>
            <a:spLocks noGrp="1"/>
          </p:cNvSpPr>
          <p:nvPr>
            <p:ph idx="1"/>
          </p:nvPr>
        </p:nvSpPr>
        <p:spPr/>
        <p:txBody>
          <a:bodyPr/>
          <a:lstStyle/>
          <a:p>
            <a:r>
              <a:rPr lang="es-ES" dirty="0"/>
              <a:t>Son los conceptos, ideas, datos, frases, palabras, etc. que se toman de otros autores, con los que se responde las preguntas de investigación y  usted respalda sus afirmaciones. </a:t>
            </a:r>
          </a:p>
          <a:p>
            <a:r>
              <a:rPr lang="es-ES" dirty="0"/>
              <a:t>Simplemente, “La cita es la exposición que hace una persona de las ideas de otra” (Montes de Oca, 2009, p. 175). </a:t>
            </a:r>
          </a:p>
        </p:txBody>
      </p:sp>
      <p:pic>
        <p:nvPicPr>
          <p:cNvPr id="4" name="Imagen 2"/>
          <p:cNvPicPr>
            <a:picLocks noChangeAspect="1"/>
          </p:cNvPicPr>
          <p:nvPr/>
        </p:nvPicPr>
        <p:blipFill>
          <a:blip r:embed="rId2" cstate="print"/>
          <a:srcRect/>
          <a:stretch>
            <a:fillRect/>
          </a:stretch>
        </p:blipFill>
        <p:spPr bwMode="auto">
          <a:xfrm>
            <a:off x="6929454" y="357166"/>
            <a:ext cx="1754429" cy="1187449"/>
          </a:xfrm>
          <a:prstGeom prst="rect">
            <a:avLst/>
          </a:prstGeom>
          <a:noFill/>
          <a:ln w="9525">
            <a:noFill/>
            <a:miter lim="800000"/>
            <a:headEnd/>
            <a:tailEnd/>
          </a:ln>
        </p:spPr>
      </p:pic>
      <p:sp>
        <p:nvSpPr>
          <p:cNvPr id="7" name="6 Onda"/>
          <p:cNvSpPr/>
          <p:nvPr/>
        </p:nvSpPr>
        <p:spPr>
          <a:xfrm>
            <a:off x="857224" y="285728"/>
            <a:ext cx="5929354" cy="1143008"/>
          </a:xfrm>
          <a:prstGeom prst="wave">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1285852" y="500043"/>
            <a:ext cx="4786346" cy="769441"/>
          </a:xfrm>
          <a:prstGeom prst="rect">
            <a:avLst/>
          </a:prstGeom>
          <a:noFill/>
        </p:spPr>
        <p:txBody>
          <a:bodyPr wrap="square" rtlCol="0">
            <a:spAutoFit/>
          </a:bodyPr>
          <a:lstStyle/>
          <a:p>
            <a:r>
              <a:rPr lang="es-ES" sz="4400" b="1" dirty="0" smtClean="0">
                <a:solidFill>
                  <a:schemeClr val="bg1"/>
                </a:solidFill>
                <a:latin typeface="+mj-lt"/>
              </a:rPr>
              <a:t>¿Qué es una cita?</a:t>
            </a:r>
            <a:endParaRPr lang="es-ES" sz="4400" b="1" dirty="0">
              <a:solidFill>
                <a:schemeClr val="bg1"/>
              </a:solidFill>
              <a:latin typeface="+mj-lt"/>
            </a:endParaRPr>
          </a:p>
        </p:txBody>
      </p:sp>
    </p:spTree>
    <p:extLst>
      <p:ext uri="{BB962C8B-B14F-4D97-AF65-F5344CB8AC3E}">
        <p14:creationId xmlns="" xmlns:p14="http://schemas.microsoft.com/office/powerpoint/2010/main" val="4522189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95D6622-CAF8-484C-A1BE-85FB21A2E477}"/>
              </a:ext>
            </a:extLst>
          </p:cNvPr>
          <p:cNvSpPr>
            <a:spLocks noGrp="1"/>
          </p:cNvSpPr>
          <p:nvPr>
            <p:ph type="title"/>
          </p:nvPr>
        </p:nvSpPr>
        <p:spPr>
          <a:solidFill>
            <a:schemeClr val="tx2">
              <a:lumMod val="20000"/>
              <a:lumOff val="80000"/>
            </a:schemeClr>
          </a:solidFill>
        </p:spPr>
        <p:txBody>
          <a:bodyPr>
            <a:normAutofit fontScale="90000"/>
          </a:bodyPr>
          <a:lstStyle/>
          <a:p>
            <a:r>
              <a:rPr lang="es-ES" dirty="0">
                <a:solidFill>
                  <a:schemeClr val="bg1"/>
                </a:solidFill>
              </a:rPr>
              <a:t>Consejos útiles para cumplir con el estilo Vancouver</a:t>
            </a:r>
          </a:p>
        </p:txBody>
      </p:sp>
      <p:sp>
        <p:nvSpPr>
          <p:cNvPr id="3" name="Marcador de contenido 2">
            <a:extLst>
              <a:ext uri="{FF2B5EF4-FFF2-40B4-BE49-F238E27FC236}">
                <a16:creationId xmlns="" xmlns:a16="http://schemas.microsoft.com/office/drawing/2014/main" id="{02338E47-A9B2-4416-BE15-0111C1E61EAB}"/>
              </a:ext>
            </a:extLst>
          </p:cNvPr>
          <p:cNvSpPr>
            <a:spLocks noGrp="1"/>
          </p:cNvSpPr>
          <p:nvPr>
            <p:ph idx="1"/>
          </p:nvPr>
        </p:nvSpPr>
        <p:spPr/>
        <p:txBody>
          <a:bodyPr>
            <a:normAutofit lnSpcReduction="10000"/>
          </a:bodyPr>
          <a:lstStyle/>
          <a:p>
            <a:pPr>
              <a:lnSpc>
                <a:spcPct val="90000"/>
              </a:lnSpc>
              <a:defRPr/>
            </a:pPr>
            <a:r>
              <a:rPr lang="es-ES" dirty="0"/>
              <a:t>Enumerar sólo las obras importantes publicadas</a:t>
            </a:r>
          </a:p>
          <a:p>
            <a:pPr>
              <a:lnSpc>
                <a:spcPct val="90000"/>
              </a:lnSpc>
              <a:defRPr/>
            </a:pPr>
            <a:r>
              <a:rPr lang="es-ES" dirty="0"/>
              <a:t>Los documentos no publicados (tesis ponencias presentadas en eventos, resúmenes, etc.) si es imprescindible su mención, pueden ser citados en paréntesis en el texto pero no en </a:t>
            </a:r>
            <a:r>
              <a:rPr lang="es-ES" dirty="0" smtClean="0"/>
              <a:t>la sección de </a:t>
            </a:r>
            <a:r>
              <a:rPr lang="es-ES" dirty="0"/>
              <a:t>bibliografía.</a:t>
            </a:r>
          </a:p>
          <a:p>
            <a:pPr>
              <a:lnSpc>
                <a:spcPct val="90000"/>
              </a:lnSpc>
              <a:defRPr/>
            </a:pPr>
            <a:r>
              <a:rPr lang="es-ES" dirty="0"/>
              <a:t>Las referencias de artículos aceptados pero no publicado deberían ser designadas como “en prensa” o “próximo”. </a:t>
            </a:r>
          </a:p>
          <a:p>
            <a:endParaRPr lang="es-ES" dirty="0"/>
          </a:p>
        </p:txBody>
      </p:sp>
    </p:spTree>
    <p:extLst>
      <p:ext uri="{BB962C8B-B14F-4D97-AF65-F5344CB8AC3E}">
        <p14:creationId xmlns="" xmlns:p14="http://schemas.microsoft.com/office/powerpoint/2010/main" val="9487574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733A9A2-B086-4AD5-AA97-AC5C749750A3}"/>
              </a:ext>
            </a:extLst>
          </p:cNvPr>
          <p:cNvSpPr>
            <a:spLocks noGrp="1"/>
          </p:cNvSpPr>
          <p:nvPr>
            <p:ph type="title"/>
          </p:nvPr>
        </p:nvSpPr>
        <p:spPr/>
        <p:txBody>
          <a:bodyPr/>
          <a:lstStyle/>
          <a:p>
            <a:endParaRPr lang="es-ES"/>
          </a:p>
        </p:txBody>
      </p:sp>
      <p:sp>
        <p:nvSpPr>
          <p:cNvPr id="3" name="Marcador de contenido 2">
            <a:extLst>
              <a:ext uri="{FF2B5EF4-FFF2-40B4-BE49-F238E27FC236}">
                <a16:creationId xmlns="" xmlns:a16="http://schemas.microsoft.com/office/drawing/2014/main" id="{3B546335-850A-48C4-8CF9-039A249233DB}"/>
              </a:ext>
            </a:extLst>
          </p:cNvPr>
          <p:cNvSpPr>
            <a:spLocks noGrp="1"/>
          </p:cNvSpPr>
          <p:nvPr>
            <p:ph idx="1"/>
          </p:nvPr>
        </p:nvSpPr>
        <p:spPr/>
        <p:txBody>
          <a:bodyPr>
            <a:normAutofit/>
          </a:bodyPr>
          <a:lstStyle/>
          <a:p>
            <a:r>
              <a:rPr lang="es-ES" dirty="0"/>
              <a:t>Evite citar “una comunicación personal” a no ser que proporcione la información esencial no disponible de una fuente pública, en tal caso el nombre de la persona y la fecha de comunicación debe ser citado en paréntesis en el texto. Para artículos científicos, obtenga el permiso escrito y la confirmación de exactitud de la fuente de una comunicación personal.</a:t>
            </a:r>
          </a:p>
          <a:p>
            <a:endParaRPr lang="es-ES" dirty="0"/>
          </a:p>
        </p:txBody>
      </p:sp>
    </p:spTree>
    <p:extLst>
      <p:ext uri="{BB962C8B-B14F-4D97-AF65-F5344CB8AC3E}">
        <p14:creationId xmlns="" xmlns:p14="http://schemas.microsoft.com/office/powerpoint/2010/main" val="363071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5F0A2BFA-1D48-41DA-924D-638F82494E4A}"/>
              </a:ext>
            </a:extLst>
          </p:cNvPr>
          <p:cNvSpPr>
            <a:spLocks noGrp="1"/>
          </p:cNvSpPr>
          <p:nvPr>
            <p:ph idx="1"/>
          </p:nvPr>
        </p:nvSpPr>
        <p:spPr/>
        <p:txBody>
          <a:bodyPr/>
          <a:lstStyle/>
          <a:p>
            <a:r>
              <a:rPr lang="es-ES" dirty="0"/>
              <a:t>Si la obra constara con más de un volumen o tomo se cita a continuación del año empleando las abreviaturas Vol. </a:t>
            </a:r>
            <a:r>
              <a:rPr lang="es-ES" dirty="0" err="1"/>
              <a:t>ó</a:t>
            </a:r>
            <a:r>
              <a:rPr lang="es-ES" dirty="0"/>
              <a:t> T. Si el documento pertenece a una colección o serie se consignará esta entre paréntesis después del año.</a:t>
            </a:r>
          </a:p>
          <a:p>
            <a:endParaRPr lang="es-ES" dirty="0"/>
          </a:p>
        </p:txBody>
      </p:sp>
    </p:spTree>
    <p:extLst>
      <p:ext uri="{BB962C8B-B14F-4D97-AF65-F5344CB8AC3E}">
        <p14:creationId xmlns="" xmlns:p14="http://schemas.microsoft.com/office/powerpoint/2010/main" val="39141283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Título"/>
          <p:cNvSpPr>
            <a:spLocks noGrp="1"/>
          </p:cNvSpPr>
          <p:nvPr>
            <p:ph type="title"/>
          </p:nvPr>
        </p:nvSpPr>
        <p:spPr>
          <a:xfrm>
            <a:off x="1928813" y="285750"/>
            <a:ext cx="5072062" cy="504825"/>
          </a:xfrm>
          <a:solidFill>
            <a:schemeClr val="accent1">
              <a:lumMod val="90000"/>
            </a:schemeClr>
          </a:solidFill>
        </p:spPr>
        <p:txBody>
          <a:bodyPr>
            <a:normAutofit fontScale="90000"/>
          </a:bodyPr>
          <a:lstStyle/>
          <a:p>
            <a:pPr eaLnBrk="1" hangingPunct="1">
              <a:defRPr/>
            </a:pPr>
            <a:r>
              <a:rPr lang="es-ES" b="1" dirty="0" smtClean="0">
                <a:solidFill>
                  <a:schemeClr val="bg1"/>
                </a:solidFill>
              </a:rPr>
              <a:t>Autoevaluación</a:t>
            </a:r>
          </a:p>
        </p:txBody>
      </p:sp>
      <p:sp>
        <p:nvSpPr>
          <p:cNvPr id="53251" name="2 Marcador de contenido"/>
          <p:cNvSpPr>
            <a:spLocks noGrp="1"/>
          </p:cNvSpPr>
          <p:nvPr>
            <p:ph idx="1"/>
          </p:nvPr>
        </p:nvSpPr>
        <p:spPr>
          <a:xfrm>
            <a:off x="571500" y="1143000"/>
            <a:ext cx="7929563" cy="4914900"/>
          </a:xfrm>
        </p:spPr>
        <p:txBody>
          <a:bodyPr/>
          <a:lstStyle/>
          <a:p>
            <a:pPr eaLnBrk="1" hangingPunct="1">
              <a:buFontTx/>
              <a:buNone/>
            </a:pPr>
            <a:endParaRPr lang="es-ES" sz="2400" dirty="0" smtClean="0">
              <a:cs typeface="Arial" charset="0"/>
            </a:endParaRPr>
          </a:p>
          <a:p>
            <a:pPr eaLnBrk="1" hangingPunct="1">
              <a:buFontTx/>
              <a:buNone/>
            </a:pPr>
            <a:r>
              <a:rPr lang="es-ES" sz="2400" dirty="0" smtClean="0">
                <a:cs typeface="Arial" charset="0"/>
              </a:rPr>
              <a:t>Marque con una X cuando usted considera que es necesario citar</a:t>
            </a:r>
          </a:p>
          <a:p>
            <a:pPr algn="just" eaLnBrk="1" hangingPunct="1">
              <a:buFontTx/>
              <a:buNone/>
            </a:pPr>
            <a:r>
              <a:rPr lang="es-ES" sz="2400" dirty="0" smtClean="0">
                <a:cs typeface="Arial" charset="0"/>
              </a:rPr>
              <a:t>_ Al incluir un gráfico o una tabla extraída de otra fuente </a:t>
            </a:r>
          </a:p>
          <a:p>
            <a:pPr algn="just" eaLnBrk="1" hangingPunct="1">
              <a:buFontTx/>
              <a:buNone/>
            </a:pPr>
            <a:r>
              <a:rPr lang="es-ES" sz="2400" dirty="0" smtClean="0">
                <a:cs typeface="Arial" charset="0"/>
              </a:rPr>
              <a:t>_ Cuando se copian textos de una fuente </a:t>
            </a:r>
          </a:p>
          <a:p>
            <a:pPr algn="just" eaLnBrk="1" hangingPunct="1">
              <a:buFontTx/>
              <a:buNone/>
            </a:pPr>
            <a:r>
              <a:rPr lang="es-ES" sz="2400" dirty="0" smtClean="0">
                <a:cs typeface="Arial" charset="0"/>
              </a:rPr>
              <a:t>_  Se menciona un hecho conocido </a:t>
            </a:r>
          </a:p>
          <a:p>
            <a:pPr algn="just" eaLnBrk="1" hangingPunct="1">
              <a:buFontTx/>
              <a:buNone/>
            </a:pPr>
            <a:r>
              <a:rPr lang="es-ES" sz="2400" dirty="0" smtClean="0">
                <a:cs typeface="Arial" charset="0"/>
              </a:rPr>
              <a:t>_ Si se expresan las ideas de otras personas en nuestras propias palabras </a:t>
            </a:r>
          </a:p>
          <a:p>
            <a:pPr algn="just" eaLnBrk="1" hangingPunct="1">
              <a:buFontTx/>
              <a:buNone/>
            </a:pPr>
            <a:r>
              <a:rPr lang="es-ES" sz="2400" dirty="0" smtClean="0">
                <a:cs typeface="Arial" charset="0"/>
              </a:rPr>
              <a:t>_  Escribimos nuestra opinión personal sobre un tema</a:t>
            </a:r>
          </a:p>
          <a:p>
            <a:pPr algn="just" eaLnBrk="1" hangingPunct="1">
              <a:buFontTx/>
              <a:buNone/>
            </a:pPr>
            <a:r>
              <a:rPr lang="es-ES" sz="2400" dirty="0" smtClean="0">
                <a:cs typeface="Arial" charset="0"/>
              </a:rPr>
              <a:t>_ Parafraseamos las ideas de dos fuentes separadas uniéndolas, utilizando nuestras propias palabras </a:t>
            </a:r>
          </a:p>
          <a:p>
            <a:pPr eaLnBrk="1" hangingPunct="1">
              <a:buFontTx/>
              <a:buNone/>
            </a:pPr>
            <a:endParaRPr lang="es-ES" sz="2400" dirty="0" smtClean="0">
              <a:cs typeface="Arial" charset="0"/>
            </a:endParaRPr>
          </a:p>
          <a:p>
            <a:pPr eaLnBrk="1" hangingPunct="1"/>
            <a:endParaRPr lang="es-ES" dirty="0" smtClean="0"/>
          </a:p>
        </p:txBody>
      </p:sp>
      <p:pic>
        <p:nvPicPr>
          <p:cNvPr id="53252" name="Picture 2" descr="F:\Son estos\Netiqueta nuevo\1_goi_Evaluación en verde.png"/>
          <p:cNvPicPr>
            <a:picLocks noChangeAspect="1" noChangeArrowheads="1"/>
          </p:cNvPicPr>
          <p:nvPr/>
        </p:nvPicPr>
        <p:blipFill>
          <a:blip r:embed="rId2"/>
          <a:srcRect/>
          <a:stretch>
            <a:fillRect/>
          </a:stretch>
        </p:blipFill>
        <p:spPr bwMode="auto">
          <a:xfrm>
            <a:off x="7215188" y="214313"/>
            <a:ext cx="1647825"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Título"/>
          <p:cNvSpPr>
            <a:spLocks noGrp="1"/>
          </p:cNvSpPr>
          <p:nvPr>
            <p:ph type="title"/>
          </p:nvPr>
        </p:nvSpPr>
        <p:spPr/>
        <p:txBody>
          <a:bodyPr/>
          <a:lstStyle/>
          <a:p>
            <a:pPr eaLnBrk="1" hangingPunct="1"/>
            <a:r>
              <a:rPr lang="es-ES" smtClean="0"/>
              <a:t>Retroalimentación</a:t>
            </a:r>
          </a:p>
        </p:txBody>
      </p:sp>
      <p:sp>
        <p:nvSpPr>
          <p:cNvPr id="51203" name="2 Marcador de contenido"/>
          <p:cNvSpPr>
            <a:spLocks noGrp="1"/>
          </p:cNvSpPr>
          <p:nvPr>
            <p:ph idx="1"/>
          </p:nvPr>
        </p:nvSpPr>
        <p:spPr>
          <a:xfrm>
            <a:off x="857250" y="1357313"/>
            <a:ext cx="7758113" cy="4914900"/>
          </a:xfrm>
        </p:spPr>
        <p:txBody>
          <a:bodyPr>
            <a:normAutofit lnSpcReduction="10000"/>
          </a:bodyPr>
          <a:lstStyle/>
          <a:p>
            <a:pPr algn="just" eaLnBrk="1" hangingPunct="1">
              <a:buFontTx/>
              <a:buNone/>
            </a:pPr>
            <a:r>
              <a:rPr lang="es-ES" b="1" smtClean="0"/>
              <a:t>Hay que citar</a:t>
            </a:r>
            <a:r>
              <a:rPr lang="es-ES" smtClean="0"/>
              <a:t> siempre que se usen las ideas o las palabras de otras personas, reconociendo adecuadamente la fuente de información: citando textualmente entre comillas o explicando la idea con nuestras propias palabras e incluyendo la referencia en la bibliografía.</a:t>
            </a:r>
          </a:p>
          <a:p>
            <a:pPr algn="just" eaLnBrk="1" hangingPunct="1">
              <a:buFontTx/>
              <a:buNone/>
            </a:pPr>
            <a:r>
              <a:rPr lang="es-ES" b="1" smtClean="0"/>
              <a:t>No es necesario citar </a:t>
            </a:r>
            <a:r>
              <a:rPr lang="es-ES" smtClean="0"/>
              <a:t>cuando utilicemos ideas propias o mencionemos hechos o ideas considerados de conocimiento común</a:t>
            </a:r>
          </a:p>
          <a:p>
            <a:pPr eaLnBrk="1" hangingPunct="1">
              <a:buFontTx/>
              <a:buNone/>
            </a:pPr>
            <a:endParaRPr lang="es-E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nda"/>
          <p:cNvSpPr/>
          <p:nvPr/>
        </p:nvSpPr>
        <p:spPr>
          <a:xfrm>
            <a:off x="857224" y="285728"/>
            <a:ext cx="7572428" cy="1643074"/>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latin typeface="Arial Black" pitchFamily="34" charset="0"/>
              </a:rPr>
              <a:t>Para mayor información usted puede acceder a los siguientes enlaces</a:t>
            </a:r>
            <a:endParaRPr lang="es-ES" sz="2800" dirty="0">
              <a:latin typeface="Arial Black" pitchFamily="34" charset="0"/>
            </a:endParaRPr>
          </a:p>
        </p:txBody>
      </p:sp>
      <p:sp>
        <p:nvSpPr>
          <p:cNvPr id="5" name="4 Rectángulo"/>
          <p:cNvSpPr/>
          <p:nvPr/>
        </p:nvSpPr>
        <p:spPr>
          <a:xfrm>
            <a:off x="357158" y="2571745"/>
            <a:ext cx="6500842" cy="2031325"/>
          </a:xfrm>
          <a:prstGeom prst="rect">
            <a:avLst/>
          </a:prstGeom>
        </p:spPr>
        <p:txBody>
          <a:bodyPr wrap="square">
            <a:spAutoFit/>
          </a:bodyPr>
          <a:lstStyle/>
          <a:p>
            <a:pPr>
              <a:buFont typeface="Wingdings" pitchFamily="2" charset="2"/>
              <a:buChar char="q"/>
            </a:pPr>
            <a:r>
              <a:rPr lang="es-ES" dirty="0" smtClean="0">
                <a:hlinkClick r:id="rId2"/>
              </a:rPr>
              <a:t>http://www.nlm.nih.gov/bsd/uniform_requirements.html</a:t>
            </a:r>
            <a:endParaRPr lang="es-ES" dirty="0" smtClean="0"/>
          </a:p>
          <a:p>
            <a:pPr>
              <a:buFont typeface="Wingdings" pitchFamily="2" charset="2"/>
              <a:buChar char="q"/>
            </a:pPr>
            <a:endParaRPr lang="es-ES" dirty="0" smtClean="0"/>
          </a:p>
          <a:p>
            <a:pPr>
              <a:buFont typeface="Wingdings" pitchFamily="2" charset="2"/>
              <a:buChar char="q"/>
            </a:pPr>
            <a:endParaRPr lang="es-ES" dirty="0"/>
          </a:p>
          <a:p>
            <a:pPr>
              <a:buFont typeface="Wingdings" pitchFamily="2" charset="2"/>
              <a:buChar char="q"/>
            </a:pPr>
            <a:endParaRPr lang="es-ES" dirty="0" smtClean="0"/>
          </a:p>
          <a:p>
            <a:endParaRPr lang="es-ES" dirty="0" smtClean="0"/>
          </a:p>
          <a:p>
            <a:endParaRPr lang="es-ES" dirty="0"/>
          </a:p>
          <a:p>
            <a:pPr>
              <a:buFont typeface="Wingdings" pitchFamily="2" charset="2"/>
              <a:buChar char="q"/>
            </a:pPr>
            <a:endParaRPr lang="es-ES" dirty="0"/>
          </a:p>
        </p:txBody>
      </p:sp>
      <p:sp>
        <p:nvSpPr>
          <p:cNvPr id="6" name="5 Rectángulo"/>
          <p:cNvSpPr/>
          <p:nvPr/>
        </p:nvSpPr>
        <p:spPr>
          <a:xfrm>
            <a:off x="428596" y="3571876"/>
            <a:ext cx="3995646" cy="646331"/>
          </a:xfrm>
          <a:prstGeom prst="rect">
            <a:avLst/>
          </a:prstGeom>
        </p:spPr>
        <p:txBody>
          <a:bodyPr wrap="none">
            <a:spAutoFit/>
          </a:bodyPr>
          <a:lstStyle/>
          <a:p>
            <a:pPr>
              <a:buFont typeface="Wingdings" pitchFamily="2" charset="2"/>
              <a:buChar char="q"/>
            </a:pPr>
            <a:r>
              <a:rPr lang="es-ES" dirty="0" smtClean="0">
                <a:hlinkClick r:id="rId3"/>
              </a:rPr>
              <a:t>http://www.icmje.org/urm_main.html</a:t>
            </a:r>
            <a:endParaRPr lang="es-ES" dirty="0" smtClean="0"/>
          </a:p>
          <a:p>
            <a:endParaRPr lang="es-ES" dirty="0"/>
          </a:p>
        </p:txBody>
      </p:sp>
      <p:sp>
        <p:nvSpPr>
          <p:cNvPr id="7" name="6 Rectángulo"/>
          <p:cNvSpPr/>
          <p:nvPr/>
        </p:nvSpPr>
        <p:spPr>
          <a:xfrm>
            <a:off x="357158" y="3071810"/>
            <a:ext cx="7215238" cy="646331"/>
          </a:xfrm>
          <a:prstGeom prst="rect">
            <a:avLst/>
          </a:prstGeom>
        </p:spPr>
        <p:txBody>
          <a:bodyPr wrap="square">
            <a:spAutoFit/>
          </a:bodyPr>
          <a:lstStyle/>
          <a:p>
            <a:pPr>
              <a:buFont typeface="Wingdings" pitchFamily="2" charset="2"/>
              <a:buChar char="q"/>
            </a:pPr>
            <a:r>
              <a:rPr lang="es-ES" dirty="0" smtClean="0">
                <a:hlinkClick r:id="rId4"/>
              </a:rPr>
              <a:t>http://www.metodo.uab.cat/docs/Requisitos_de_Uniformidad.pdf</a:t>
            </a:r>
            <a:endParaRPr lang="es-ES" dirty="0" smtClean="0"/>
          </a:p>
          <a:p>
            <a:endParaRPr lang="es-E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Título"/>
          <p:cNvSpPr>
            <a:spLocks noGrp="1"/>
          </p:cNvSpPr>
          <p:nvPr>
            <p:ph type="title"/>
          </p:nvPr>
        </p:nvSpPr>
        <p:spPr/>
        <p:txBody>
          <a:bodyPr/>
          <a:lstStyle/>
          <a:p>
            <a:pPr eaLnBrk="1" hangingPunct="1"/>
            <a:r>
              <a:rPr lang="es-ES" dirty="0" smtClean="0"/>
              <a:t>Bibliografías Consultada</a:t>
            </a:r>
          </a:p>
        </p:txBody>
      </p:sp>
      <p:sp>
        <p:nvSpPr>
          <p:cNvPr id="52227" name="2 Marcador de contenido"/>
          <p:cNvSpPr>
            <a:spLocks noGrp="1"/>
          </p:cNvSpPr>
          <p:nvPr>
            <p:ph idx="1"/>
          </p:nvPr>
        </p:nvSpPr>
        <p:spPr>
          <a:xfrm>
            <a:off x="714375" y="1000125"/>
            <a:ext cx="7758113" cy="4914900"/>
          </a:xfrm>
        </p:spPr>
        <p:txBody>
          <a:bodyPr>
            <a:normAutofit lnSpcReduction="10000"/>
          </a:bodyPr>
          <a:lstStyle/>
          <a:p>
            <a:pPr eaLnBrk="1" hangingPunct="1"/>
            <a:endParaRPr lang="es-ES" sz="1200" dirty="0" smtClean="0"/>
          </a:p>
          <a:p>
            <a:pPr eaLnBrk="1" hangingPunct="1"/>
            <a:endParaRPr lang="es-ES" sz="1200" dirty="0" smtClean="0"/>
          </a:p>
          <a:p>
            <a:pPr algn="just" eaLnBrk="1" hangingPunct="1"/>
            <a:r>
              <a:rPr lang="es-ES" sz="2200" dirty="0" smtClean="0"/>
              <a:t>Estilo de Vancouver. Requisitos de uniformidad para manuscritos enviados a revistas biomédicas [Internet]. 2016 [citado 13 de septiembre de 2016]. Recuperado a partir de: https://www.fisterra.com/herramientas/recursos/vancouver </a:t>
            </a:r>
          </a:p>
          <a:p>
            <a:pPr algn="just" eaLnBrk="1" hangingPunct="1"/>
            <a:r>
              <a:rPr lang="es-ES" sz="2200" dirty="0" smtClean="0"/>
              <a:t>Biblioteca de la Universidad Pública de Navarra. Oficina de Referencia. Guía para citar y referenciar. Estilo Vancouver [Internet], 2016</a:t>
            </a:r>
            <a:r>
              <a:rPr lang="es-ES" sz="2200" i="1" dirty="0" smtClean="0"/>
              <a:t>. Recuperado a partir dehttps://goo.gl/LaUj46. </a:t>
            </a:r>
          </a:p>
          <a:p>
            <a:pPr algn="just"/>
            <a:r>
              <a:rPr lang="en-US" sz="2200" dirty="0" err="1" smtClean="0"/>
              <a:t>Patrias</a:t>
            </a:r>
            <a:r>
              <a:rPr lang="en-US" sz="2200" dirty="0" smtClean="0"/>
              <a:t> K. Citing medicine: the NLM style guide for authors, editors, and publishers [Internet]. 2nd ed. </a:t>
            </a:r>
            <a:r>
              <a:rPr lang="en-US" sz="2200" dirty="0" err="1" smtClean="0"/>
              <a:t>Wendling</a:t>
            </a:r>
            <a:r>
              <a:rPr lang="en-US" sz="2200" dirty="0" smtClean="0"/>
              <a:t> DL, technical editor. Bethesda (MD): National Library of Medicine (US); 2007 -    [updated 2015 Oct 2; cited </a:t>
            </a:r>
            <a:r>
              <a:rPr lang="en-US" sz="2200" i="1" dirty="0" smtClean="0"/>
              <a:t>Year Month Day</a:t>
            </a:r>
            <a:r>
              <a:rPr lang="en-US" sz="2200" dirty="0" smtClean="0"/>
              <a:t>]. Available </a:t>
            </a:r>
            <a:r>
              <a:rPr lang="en-US" sz="2200" dirty="0" err="1" smtClean="0"/>
              <a:t>from:https</a:t>
            </a:r>
            <a:r>
              <a:rPr lang="en-US" sz="2200" dirty="0" smtClean="0"/>
              <a:t>://</a:t>
            </a:r>
            <a:r>
              <a:rPr lang="en-US" sz="2200" dirty="0" err="1" smtClean="0"/>
              <a:t>www.ncbi.nlm.nih.gov</a:t>
            </a:r>
            <a:r>
              <a:rPr lang="en-US" sz="2200" dirty="0" smtClean="0"/>
              <a:t>/books/NBK7256/?amp=&amp;depth=2</a:t>
            </a:r>
          </a:p>
          <a:p>
            <a:pPr eaLnBrk="1" hangingPunct="1"/>
            <a:endParaRPr lang="es-E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F6EB5E61-20C2-4C8F-BF49-61B1EA665DD7}"/>
              </a:ext>
            </a:extLst>
          </p:cNvPr>
          <p:cNvSpPr>
            <a:spLocks noGrp="1"/>
          </p:cNvSpPr>
          <p:nvPr>
            <p:ph idx="1"/>
          </p:nvPr>
        </p:nvSpPr>
        <p:spPr/>
        <p:txBody>
          <a:bodyPr/>
          <a:lstStyle/>
          <a:p>
            <a:r>
              <a:rPr lang="es-ES" dirty="0"/>
              <a:t>Para dejar claro a quién se leyó, cómo se utilizó el texto leído y dónde pueden localizar ese documento interesados.</a:t>
            </a:r>
          </a:p>
          <a:p>
            <a:r>
              <a:rPr lang="es-ES" dirty="0"/>
              <a:t> Citando las fuentes se otorga crédito al autor original de las ideas</a:t>
            </a:r>
          </a:p>
          <a:p>
            <a:r>
              <a:rPr lang="es-ES" dirty="0"/>
              <a:t> Es la única manera que se </a:t>
            </a:r>
            <a:r>
              <a:rPr lang="es-ES" dirty="0" smtClean="0"/>
              <a:t>tiene, </a:t>
            </a:r>
            <a:r>
              <a:rPr lang="es-ES" dirty="0"/>
              <a:t>de utilizar el trabajo de otras personas sin caer en situaciones de plagio. </a:t>
            </a:r>
          </a:p>
        </p:txBody>
      </p:sp>
      <p:pic>
        <p:nvPicPr>
          <p:cNvPr id="4" name="Imagen 2"/>
          <p:cNvPicPr>
            <a:picLocks noChangeAspect="1"/>
          </p:cNvPicPr>
          <p:nvPr/>
        </p:nvPicPr>
        <p:blipFill>
          <a:blip r:embed="rId2"/>
          <a:srcRect/>
          <a:stretch>
            <a:fillRect/>
          </a:stretch>
        </p:blipFill>
        <p:spPr bwMode="auto">
          <a:xfrm>
            <a:off x="6143636" y="357166"/>
            <a:ext cx="1965525" cy="1330325"/>
          </a:xfrm>
          <a:prstGeom prst="rect">
            <a:avLst/>
          </a:prstGeom>
          <a:noFill/>
          <a:ln w="9525">
            <a:noFill/>
            <a:miter lim="800000"/>
            <a:headEnd/>
            <a:tailEnd/>
          </a:ln>
        </p:spPr>
      </p:pic>
      <p:sp>
        <p:nvSpPr>
          <p:cNvPr id="5" name="4 Onda"/>
          <p:cNvSpPr/>
          <p:nvPr/>
        </p:nvSpPr>
        <p:spPr>
          <a:xfrm>
            <a:off x="1500166" y="285728"/>
            <a:ext cx="4429156" cy="928694"/>
          </a:xfrm>
          <a:prstGeom prst="wave">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1714480" y="357166"/>
            <a:ext cx="4357718" cy="769441"/>
          </a:xfrm>
          <a:prstGeom prst="rect">
            <a:avLst/>
          </a:prstGeom>
          <a:noFill/>
        </p:spPr>
        <p:txBody>
          <a:bodyPr wrap="square" rtlCol="0">
            <a:spAutoFit/>
          </a:bodyPr>
          <a:lstStyle/>
          <a:p>
            <a:r>
              <a:rPr lang="es-ES" sz="4400" dirty="0" smtClean="0">
                <a:solidFill>
                  <a:schemeClr val="bg1"/>
                </a:solidFill>
                <a:latin typeface="+mj-lt"/>
              </a:rPr>
              <a:t>¿Por qué se cita?</a:t>
            </a:r>
            <a:endParaRPr lang="es-ES" sz="4400" dirty="0">
              <a:solidFill>
                <a:schemeClr val="bg1"/>
              </a:solidFill>
              <a:latin typeface="+mj-lt"/>
            </a:endParaRPr>
          </a:p>
        </p:txBody>
      </p:sp>
    </p:spTree>
    <p:extLst>
      <p:ext uri="{BB962C8B-B14F-4D97-AF65-F5344CB8AC3E}">
        <p14:creationId xmlns="" xmlns:p14="http://schemas.microsoft.com/office/powerpoint/2010/main" val="155245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79AFD08-50DC-45BF-A91E-D41030C72340}"/>
              </a:ext>
            </a:extLst>
          </p:cNvPr>
          <p:cNvSpPr>
            <a:spLocks noGrp="1"/>
          </p:cNvSpPr>
          <p:nvPr>
            <p:ph type="title"/>
          </p:nvPr>
        </p:nvSpPr>
        <p:spPr>
          <a:solidFill>
            <a:schemeClr val="tx2">
              <a:lumMod val="40000"/>
              <a:lumOff val="60000"/>
            </a:schemeClr>
          </a:solidFill>
        </p:spPr>
        <p:txBody>
          <a:bodyPr>
            <a:normAutofit fontScale="90000"/>
          </a:bodyPr>
          <a:lstStyle/>
          <a:p>
            <a:r>
              <a:rPr lang="es-ES" dirty="0">
                <a:solidFill>
                  <a:schemeClr val="bg1"/>
                </a:solidFill>
              </a:rPr>
              <a:t>Razones importante de citar para</a:t>
            </a:r>
            <a:br>
              <a:rPr lang="es-ES" dirty="0">
                <a:solidFill>
                  <a:schemeClr val="bg1"/>
                </a:solidFill>
              </a:rPr>
            </a:br>
            <a:r>
              <a:rPr lang="es-ES" dirty="0">
                <a:solidFill>
                  <a:schemeClr val="bg1"/>
                </a:solidFill>
              </a:rPr>
              <a:t>El sitio web Plagiarism.org (2014) </a:t>
            </a:r>
          </a:p>
        </p:txBody>
      </p:sp>
      <p:sp>
        <p:nvSpPr>
          <p:cNvPr id="3" name="Marcador de contenido 2">
            <a:extLst>
              <a:ext uri="{FF2B5EF4-FFF2-40B4-BE49-F238E27FC236}">
                <a16:creationId xmlns="" xmlns:a16="http://schemas.microsoft.com/office/drawing/2014/main" id="{DA7CFF10-1DAF-4ACE-BE63-C05023273E74}"/>
              </a:ext>
            </a:extLst>
          </p:cNvPr>
          <p:cNvSpPr>
            <a:spLocks noGrp="1"/>
          </p:cNvSpPr>
          <p:nvPr>
            <p:ph idx="1"/>
          </p:nvPr>
        </p:nvSpPr>
        <p:spPr/>
        <p:txBody>
          <a:bodyPr>
            <a:normAutofit fontScale="85000" lnSpcReduction="20000"/>
          </a:bodyPr>
          <a:lstStyle/>
          <a:p>
            <a:r>
              <a:rPr lang="es-ES" dirty="0" smtClean="0"/>
              <a:t>Las </a:t>
            </a:r>
            <a:r>
              <a:rPr lang="es-ES" dirty="0"/>
              <a:t>citas son muy útiles para cualquier persona que tenga interés en saber más sobre nuestras ideas y de dónde provienen. </a:t>
            </a:r>
          </a:p>
          <a:p>
            <a:r>
              <a:rPr lang="es-ES" dirty="0" smtClean="0"/>
              <a:t>No </a:t>
            </a:r>
            <a:r>
              <a:rPr lang="es-ES" dirty="0"/>
              <a:t>todas las fuentes citadas contienen ideas buenas o correctas, en ocasiones las nuestras pueden ser más exactas e interesantes. Al citar correctamente establecemos una distancia respecto a las malas ideas de otros autores.</a:t>
            </a:r>
          </a:p>
          <a:p>
            <a:r>
              <a:rPr lang="es-ES" dirty="0" smtClean="0"/>
              <a:t>Al </a:t>
            </a:r>
            <a:r>
              <a:rPr lang="es-ES" dirty="0"/>
              <a:t>citar mostramos evidencia de la cantidad (y calidad) del trabajo de investigación que hemos realizado. </a:t>
            </a:r>
          </a:p>
          <a:p>
            <a:r>
              <a:rPr lang="es-ES" dirty="0" smtClean="0"/>
              <a:t>A </a:t>
            </a:r>
            <a:r>
              <a:rPr lang="es-ES" dirty="0"/>
              <a:t>través de las citas fortalecemos nuestros trabajos, al respaldar las ideas planteadas (2014, párr. 2).</a:t>
            </a:r>
          </a:p>
          <a:p>
            <a:endParaRPr lang="es-ES" dirty="0"/>
          </a:p>
        </p:txBody>
      </p:sp>
    </p:spTree>
    <p:extLst>
      <p:ext uri="{BB962C8B-B14F-4D97-AF65-F5344CB8AC3E}">
        <p14:creationId xmlns="" xmlns:p14="http://schemas.microsoft.com/office/powerpoint/2010/main" val="160490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5A08549A-E852-4743-9827-FDE2AFA5CF68}"/>
              </a:ext>
            </a:extLst>
          </p:cNvPr>
          <p:cNvSpPr>
            <a:spLocks noGrp="1"/>
          </p:cNvSpPr>
          <p:nvPr>
            <p:ph idx="1"/>
          </p:nvPr>
        </p:nvSpPr>
        <p:spPr/>
        <p:txBody>
          <a:bodyPr/>
          <a:lstStyle/>
          <a:p>
            <a:r>
              <a:rPr lang="es-ES" dirty="0"/>
              <a:t>Citas textuales o directas. En estas citas se copia fielmente, palabra por palabra, el texto que nos ha parecido relevante de la fuente consultada. Para indicar que es una cita textual, el texto se encierra entre comillas. Al momento de registrar la cita, es necesario agregar a los datos de autor y año que se presentan entre paréntesis la página de la que se tomó la cita textual. </a:t>
            </a:r>
          </a:p>
        </p:txBody>
      </p:sp>
      <p:sp>
        <p:nvSpPr>
          <p:cNvPr id="4" name="Text Box 3">
            <a:extLst>
              <a:ext uri="{FF2B5EF4-FFF2-40B4-BE49-F238E27FC236}"/>
            </a:extLst>
          </p:cNvPr>
          <p:cNvSpPr txBox="1">
            <a:spLocks noChangeArrowheads="1"/>
          </p:cNvSpPr>
          <p:nvPr/>
        </p:nvSpPr>
        <p:spPr bwMode="auto">
          <a:xfrm>
            <a:off x="457200" y="274638"/>
            <a:ext cx="8229600" cy="771623"/>
          </a:xfrm>
          <a:prstGeom prst="rect">
            <a:avLst/>
          </a:prstGeom>
          <a:solidFill>
            <a:schemeClr val="tx2">
              <a:lumMod val="40000"/>
              <a:lumOff val="60000"/>
            </a:schemeClr>
          </a:solidFill>
          <a:ln w="57150">
            <a:solidFill>
              <a:schemeClr val="tx2"/>
            </a:solidFill>
            <a:miter lim="800000"/>
            <a:headEnd/>
            <a:tailEnd/>
          </a:ln>
        </p:spPr>
        <p:txBody>
          <a:bodyPr vert="horz" lIns="90000" tIns="46800" rIns="90000" bIns="46800" rtlCol="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
                <a:srgbClr val="000000"/>
              </a:buClr>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s-ES" sz="4400" b="1" i="0" u="none" strike="noStrike" kern="1200" cap="none" spc="0" normalizeH="0" baseline="0" noProof="0" dirty="0" smtClean="0">
                <a:ln>
                  <a:noFill/>
                </a:ln>
                <a:solidFill>
                  <a:schemeClr val="bg2">
                    <a:lumMod val="60000"/>
                    <a:lumOff val="40000"/>
                  </a:schemeClr>
                </a:solidFill>
                <a:effectLst/>
                <a:uLnTx/>
                <a:uFillTx/>
                <a:latin typeface="Tahoma" panose="020B0604030504040204" pitchFamily="34" charset="0"/>
                <a:ea typeface="Tahoma" panose="020B0604030504040204" pitchFamily="34" charset="0"/>
                <a:cs typeface="Tahoma" panose="020B0604030504040204" pitchFamily="34" charset="0"/>
              </a:rPr>
              <a:t>Diferentes</a:t>
            </a:r>
            <a:r>
              <a:rPr kumimoji="0" lang="es-ES" sz="4400" b="1" i="0" u="none" strike="noStrike" kern="1200" cap="none" spc="0" normalizeH="0" noProof="0" dirty="0" smtClean="0">
                <a:ln>
                  <a:noFill/>
                </a:ln>
                <a:solidFill>
                  <a:schemeClr val="bg2">
                    <a:lumMod val="60000"/>
                    <a:lumOff val="40000"/>
                  </a:schemeClr>
                </a:solidFill>
                <a:effectLst/>
                <a:uLnTx/>
                <a:uFillTx/>
                <a:latin typeface="Tahoma" panose="020B0604030504040204" pitchFamily="34" charset="0"/>
                <a:ea typeface="Tahoma" panose="020B0604030504040204" pitchFamily="34" charset="0"/>
                <a:cs typeface="Tahoma" panose="020B0604030504040204" pitchFamily="34" charset="0"/>
              </a:rPr>
              <a:t> tipos de citas</a:t>
            </a:r>
            <a:endParaRPr kumimoji="0" lang="es-ES" sz="4400" b="1" i="0" u="none" strike="noStrike" kern="1200" cap="none" spc="0" normalizeH="0" baseline="0" noProof="0" dirty="0">
              <a:ln>
                <a:noFill/>
              </a:ln>
              <a:solidFill>
                <a:schemeClr val="bg2">
                  <a:lumMod val="60000"/>
                  <a:lumOff val="40000"/>
                </a:scheme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693864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EA2D9DBA-8219-40A5-A7A0-2D6EF4731BD8}"/>
              </a:ext>
            </a:extLst>
          </p:cNvPr>
          <p:cNvSpPr>
            <a:spLocks noGrp="1"/>
          </p:cNvSpPr>
          <p:nvPr>
            <p:ph idx="1"/>
          </p:nvPr>
        </p:nvSpPr>
        <p:spPr>
          <a:xfrm>
            <a:off x="251520" y="980728"/>
            <a:ext cx="8229600" cy="4525963"/>
          </a:xfrm>
        </p:spPr>
        <p:txBody>
          <a:bodyPr>
            <a:normAutofit fontScale="77500" lnSpcReduction="20000"/>
          </a:bodyPr>
          <a:lstStyle/>
          <a:p>
            <a:pPr algn="just"/>
            <a:r>
              <a:rPr lang="es-ES" dirty="0"/>
              <a:t>Citas indirectas o no textuales. Son aquellas en las que se toma la idea principal del autor citado, pero expresada con un resumen o con paráfrasis; no se emplea el texto original del autor citado, pero se tiene especial cuidado en no cambiar el sentido de su idea.</a:t>
            </a:r>
          </a:p>
          <a:p>
            <a:pPr marL="0" indent="0" algn="just">
              <a:buNone/>
            </a:pPr>
            <a:endParaRPr lang="es-ES" dirty="0"/>
          </a:p>
          <a:p>
            <a:pPr algn="just"/>
            <a:r>
              <a:rPr lang="es-ES" dirty="0"/>
              <a:t>Cita de citas. Son las citas que en ocasiones tenemos que hacer por no tener acceso a la fuente original. Es decir, tenemos acceso a la información citada a través de una fuente secundaria. En nuestro texto debemos asegurarnos de asentar la frase: “citado por...”  Como puede anticiparse, es mejor tratar siempre que la información que citemos provenga de la fuente original.</a:t>
            </a:r>
          </a:p>
        </p:txBody>
      </p:sp>
    </p:spTree>
    <p:extLst>
      <p:ext uri="{BB962C8B-B14F-4D97-AF65-F5344CB8AC3E}">
        <p14:creationId xmlns="" xmlns:p14="http://schemas.microsoft.com/office/powerpoint/2010/main" val="3925438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8BB79AE-56C9-4A30-A3FB-75B455C28C76}"/>
              </a:ext>
            </a:extLst>
          </p:cNvPr>
          <p:cNvSpPr>
            <a:spLocks noGrp="1"/>
          </p:cNvSpPr>
          <p:nvPr>
            <p:ph type="title"/>
          </p:nvPr>
        </p:nvSpPr>
        <p:spPr>
          <a:solidFill>
            <a:schemeClr val="tx2">
              <a:lumMod val="40000"/>
              <a:lumOff val="60000"/>
            </a:schemeClr>
          </a:solidFill>
        </p:spPr>
        <p:txBody>
          <a:bodyPr>
            <a:normAutofit/>
          </a:bodyPr>
          <a:lstStyle/>
          <a:p>
            <a:r>
              <a:rPr lang="es-ES" dirty="0">
                <a:solidFill>
                  <a:schemeClr val="bg1"/>
                </a:solidFill>
              </a:rPr>
              <a:t>Las citas textuales se </a:t>
            </a:r>
            <a:r>
              <a:rPr lang="es-ES" dirty="0" smtClean="0">
                <a:solidFill>
                  <a:schemeClr val="bg1"/>
                </a:solidFill>
              </a:rPr>
              <a:t>recomiendan</a:t>
            </a:r>
            <a:endParaRPr lang="es-ES" dirty="0">
              <a:solidFill>
                <a:schemeClr val="bg1"/>
              </a:solidFill>
            </a:endParaRPr>
          </a:p>
        </p:txBody>
      </p:sp>
      <p:sp>
        <p:nvSpPr>
          <p:cNvPr id="3" name="Marcador de contenido 2">
            <a:extLst>
              <a:ext uri="{FF2B5EF4-FFF2-40B4-BE49-F238E27FC236}">
                <a16:creationId xmlns="" xmlns:a16="http://schemas.microsoft.com/office/drawing/2014/main" id="{7B26C18B-EFE2-4331-8FAB-EC541A8A5868}"/>
              </a:ext>
            </a:extLst>
          </p:cNvPr>
          <p:cNvSpPr>
            <a:spLocks noGrp="1"/>
          </p:cNvSpPr>
          <p:nvPr>
            <p:ph idx="1"/>
          </p:nvPr>
        </p:nvSpPr>
        <p:spPr/>
        <p:txBody>
          <a:bodyPr>
            <a:normAutofit fontScale="92500" lnSpcReduction="20000"/>
          </a:bodyPr>
          <a:lstStyle/>
          <a:p>
            <a:r>
              <a:rPr lang="es-ES" dirty="0" smtClean="0"/>
              <a:t>Si se </a:t>
            </a:r>
            <a:r>
              <a:rPr lang="es-ES" dirty="0"/>
              <a:t>considera que el asunto que aborda la cita es muy importante. </a:t>
            </a:r>
          </a:p>
          <a:p>
            <a:r>
              <a:rPr lang="es-ES" dirty="0" smtClean="0"/>
              <a:t>Cuando </a:t>
            </a:r>
            <a:r>
              <a:rPr lang="es-ES" dirty="0"/>
              <a:t>hacemos referencia a un punto que discutirá  enseguida</a:t>
            </a:r>
          </a:p>
          <a:p>
            <a:r>
              <a:rPr lang="es-ES" dirty="0"/>
              <a:t>Lo que se cita puede ser interpretado de diferentes formas. </a:t>
            </a:r>
          </a:p>
          <a:p>
            <a:r>
              <a:rPr lang="es-ES" dirty="0"/>
              <a:t>Se anticipa que la cita será muy cuestionada.</a:t>
            </a:r>
          </a:p>
          <a:p>
            <a:r>
              <a:rPr lang="es-ES" dirty="0" smtClean="0"/>
              <a:t>Cuando </a:t>
            </a:r>
            <a:r>
              <a:rPr lang="es-ES" dirty="0"/>
              <a:t>el punto está expresado tan bien o en forma tan característica que resulta ventajoso dejar la misma redacción</a:t>
            </a:r>
          </a:p>
        </p:txBody>
      </p:sp>
    </p:spTree>
    <p:extLst>
      <p:ext uri="{BB962C8B-B14F-4D97-AF65-F5344CB8AC3E}">
        <p14:creationId xmlns="" xmlns:p14="http://schemas.microsoft.com/office/powerpoint/2010/main" val="2486127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2667</Words>
  <Application>Microsoft Office PowerPoint</Application>
  <PresentationFormat>Presentación en pantalla (4:3)</PresentationFormat>
  <Paragraphs>202</Paragraphs>
  <Slides>46</Slides>
  <Notes>13</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Tema de Office</vt:lpstr>
      <vt:lpstr>Diapositiva 1</vt:lpstr>
      <vt:lpstr>Objetivo</vt:lpstr>
      <vt:lpstr>Sumario</vt:lpstr>
      <vt:lpstr>Diapositiva 4</vt:lpstr>
      <vt:lpstr>Diapositiva 5</vt:lpstr>
      <vt:lpstr>Razones importante de citar para El sitio web Plagiarism.org (2014) </vt:lpstr>
      <vt:lpstr>Diapositiva 7</vt:lpstr>
      <vt:lpstr>Diapositiva 8</vt:lpstr>
      <vt:lpstr>Las citas textuales se recomiendan</vt:lpstr>
      <vt:lpstr> Citar correctamente las fuentes consultadas para la elaboración de los trabajo académicos, permite: </vt:lpstr>
      <vt:lpstr>Diapositiva 11</vt:lpstr>
      <vt:lpstr>Diapositiva 12</vt:lpstr>
      <vt:lpstr>Diapositiva 13</vt:lpstr>
      <vt:lpstr> Estilos de referencias bibliográficas:  </vt:lpstr>
      <vt:lpstr>Diapositiva 15</vt:lpstr>
      <vt:lpstr>Diapositiva 16</vt:lpstr>
      <vt:lpstr>Citas con estilo Vancouver</vt:lpstr>
      <vt:lpstr>Ejemplo de cómo citar dentro del texto de forma consecutiva</vt:lpstr>
      <vt:lpstr>Cómo citar dentro del texto</vt:lpstr>
      <vt:lpstr>En caso de los artículos publicados en revistas biomédicas </vt:lpstr>
      <vt:lpstr>¿Qué es una referencia?</vt:lpstr>
      <vt:lpstr>Qué es una bibliografía</vt:lpstr>
      <vt:lpstr>Elementos comunes para citar artículos de revistas</vt:lpstr>
      <vt:lpstr>Elementos que sólo se aplica a libros y monografías formato impreso</vt:lpstr>
      <vt:lpstr>Formato libro o Monografía en Internet</vt:lpstr>
      <vt:lpstr>Formato de revista en internet</vt:lpstr>
      <vt:lpstr>Cuando se trata del capítulo de un libro</vt:lpstr>
      <vt:lpstr>Comunicación presentada a un congreso </vt:lpstr>
      <vt:lpstr>Material audiovisual</vt:lpstr>
      <vt:lpstr>CD-ROM</vt:lpstr>
      <vt:lpstr>Sede web o página principal de inicio de  un sitio web</vt:lpstr>
      <vt:lpstr>Parte de una página de un sitio o sede Web</vt:lpstr>
      <vt:lpstr>Blogs con autor</vt:lpstr>
      <vt:lpstr>Blogs sin autor</vt:lpstr>
      <vt:lpstr>Errores frecuentes al elaborar las referencias</vt:lpstr>
      <vt:lpstr>Diapositiva 36</vt:lpstr>
      <vt:lpstr>Errores frecuentes al citar en el texto  </vt:lpstr>
      <vt:lpstr>Diapositiva 38</vt:lpstr>
      <vt:lpstr>Ventajas del estilo Vancouver</vt:lpstr>
      <vt:lpstr>Consejos útiles para cumplir con el estilo Vancouver</vt:lpstr>
      <vt:lpstr>Diapositiva 41</vt:lpstr>
      <vt:lpstr>Diapositiva 42</vt:lpstr>
      <vt:lpstr>Autoevaluación</vt:lpstr>
      <vt:lpstr>Retroalimentación</vt:lpstr>
      <vt:lpstr>Diapositiva 45</vt:lpstr>
      <vt:lpstr>Bibliografías Consultada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dc:creator>
  <cp:lastModifiedBy>M</cp:lastModifiedBy>
  <cp:revision>37</cp:revision>
  <dcterms:created xsi:type="dcterms:W3CDTF">2021-03-18T09:08:13Z</dcterms:created>
  <dcterms:modified xsi:type="dcterms:W3CDTF">2021-03-23T09:24:16Z</dcterms:modified>
</cp:coreProperties>
</file>