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79" r:id="rId2"/>
    <p:sldId id="380" r:id="rId3"/>
    <p:sldId id="375" r:id="rId4"/>
    <p:sldId id="373" r:id="rId5"/>
    <p:sldId id="366" r:id="rId6"/>
    <p:sldId id="364" r:id="rId7"/>
    <p:sldId id="257" r:id="rId8"/>
    <p:sldId id="365" r:id="rId9"/>
    <p:sldId id="259" r:id="rId10"/>
    <p:sldId id="318" r:id="rId11"/>
    <p:sldId id="328" r:id="rId12"/>
    <p:sldId id="367" r:id="rId13"/>
    <p:sldId id="330" r:id="rId14"/>
    <p:sldId id="331" r:id="rId15"/>
    <p:sldId id="332" r:id="rId16"/>
    <p:sldId id="333" r:id="rId17"/>
    <p:sldId id="360" r:id="rId18"/>
    <p:sldId id="334" r:id="rId19"/>
    <p:sldId id="362" r:id="rId20"/>
    <p:sldId id="363" r:id="rId21"/>
    <p:sldId id="378" r:id="rId22"/>
    <p:sldId id="337" r:id="rId23"/>
    <p:sldId id="361" r:id="rId24"/>
    <p:sldId id="371" r:id="rId25"/>
    <p:sldId id="372" r:id="rId26"/>
    <p:sldId id="377" r:id="rId27"/>
    <p:sldId id="368" r:id="rId28"/>
    <p:sldId id="369" r:id="rId29"/>
    <p:sldId id="370" r:id="rId30"/>
    <p:sldId id="374" r:id="rId31"/>
    <p:sldId id="358" r:id="rId32"/>
    <p:sldId id="376" r:id="rId33"/>
  </p:sldIdLst>
  <p:sldSz cx="12192000" cy="6858000"/>
  <p:notesSz cx="6858000" cy="9144000"/>
  <p:defaultTextStyle>
    <a:defPPr>
      <a:defRPr lang="es-ES"/>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ección predeterminada" id="{1192AABF-5595-48C1-8411-DAEE404933A6}">
          <p14:sldIdLst>
            <p14:sldId id="379"/>
            <p14:sldId id="380"/>
            <p14:sldId id="375"/>
            <p14:sldId id="373"/>
            <p14:sldId id="366"/>
            <p14:sldId id="364"/>
            <p14:sldId id="257"/>
          </p14:sldIdLst>
        </p14:section>
        <p14:section name="Sección sin título" id="{2AA52674-D94F-4DC3-A4D5-869D9CDA019A}">
          <p14:sldIdLst>
            <p14:sldId id="365"/>
            <p14:sldId id="259"/>
            <p14:sldId id="318"/>
            <p14:sldId id="328"/>
            <p14:sldId id="367"/>
            <p14:sldId id="330"/>
            <p14:sldId id="331"/>
            <p14:sldId id="332"/>
            <p14:sldId id="333"/>
            <p14:sldId id="360"/>
            <p14:sldId id="334"/>
            <p14:sldId id="362"/>
            <p14:sldId id="363"/>
            <p14:sldId id="378"/>
            <p14:sldId id="337"/>
            <p14:sldId id="361"/>
            <p14:sldId id="371"/>
            <p14:sldId id="372"/>
            <p14:sldId id="377"/>
            <p14:sldId id="368"/>
            <p14:sldId id="369"/>
            <p14:sldId id="370"/>
            <p14:sldId id="374"/>
            <p14:sldId id="358"/>
            <p14:sldId id="37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800000"/>
    <a:srgbClr val="66FFFF"/>
    <a:srgbClr val="FFFF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varScale="1">
        <p:scale>
          <a:sx n="66" d="100"/>
          <a:sy n="66" d="100"/>
        </p:scale>
        <p:origin x="72" y="20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64"/>
    </p:cViewPr>
  </p:sorterViewPr>
  <p:notesViewPr>
    <p:cSldViewPr>
      <p:cViewPr varScale="1">
        <p:scale>
          <a:sx n="54" d="100"/>
          <a:sy n="54" d="100"/>
        </p:scale>
        <p:origin x="1770" y="4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defRPr>
            </a:lvl1pPr>
          </a:lstStyle>
          <a:p>
            <a:pPr>
              <a:defRPr/>
            </a:pPr>
            <a:endParaRPr lang="pt-PT"/>
          </a:p>
        </p:txBody>
      </p:sp>
      <p:sp>
        <p:nvSpPr>
          <p:cNvPr id="399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defRPr>
            </a:lvl1pPr>
          </a:lstStyle>
          <a:p>
            <a:pPr>
              <a:defRPr/>
            </a:pPr>
            <a:endParaRPr lang="pt-PT"/>
          </a:p>
        </p:txBody>
      </p:sp>
      <p:sp>
        <p:nvSpPr>
          <p:cNvPr id="205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PT" noProof="0" smtClean="0"/>
              <a:t>Clique para editar os estilos do texto mestre</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p>
        </p:txBody>
      </p:sp>
      <p:sp>
        <p:nvSpPr>
          <p:cNvPr id="399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defRPr>
            </a:lvl1pPr>
          </a:lstStyle>
          <a:p>
            <a:pPr>
              <a:defRPr/>
            </a:pPr>
            <a:endParaRPr lang="pt-PT"/>
          </a:p>
        </p:txBody>
      </p:sp>
      <p:sp>
        <p:nvSpPr>
          <p:cNvPr id="399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Times New Roman" panose="02020603050405020304" pitchFamily="18" charset="0"/>
              </a:defRPr>
            </a:lvl1pPr>
          </a:lstStyle>
          <a:p>
            <a:pPr>
              <a:defRPr/>
            </a:pPr>
            <a:fld id="{065D5BFC-1AF9-4746-8EAE-4D4EB5DE4489}" type="slidenum">
              <a:rPr lang="pt-PT"/>
              <a:pPr>
                <a:defRPr/>
              </a:pPr>
              <a:t>‹Nº›</a:t>
            </a:fld>
            <a:endParaRPr lang="pt-PT"/>
          </a:p>
        </p:txBody>
      </p:sp>
    </p:spTree>
    <p:extLst>
      <p:ext uri="{BB962C8B-B14F-4D97-AF65-F5344CB8AC3E}">
        <p14:creationId xmlns:p14="http://schemas.microsoft.com/office/powerpoint/2010/main" val="31437335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pPr>
              <a:defRPr/>
            </a:pPr>
            <a:fld id="{4C042EB0-2688-4D6B-8C39-622435005BCD}" type="slidenum">
              <a:rPr lang="es-ES" smtClean="0"/>
              <a:pPr>
                <a:defRPr/>
              </a:pPr>
              <a:t>2</a:t>
            </a:fld>
            <a:endParaRPr lang="es-ES"/>
          </a:p>
        </p:txBody>
      </p:sp>
    </p:spTree>
    <p:extLst>
      <p:ext uri="{BB962C8B-B14F-4D97-AF65-F5344CB8AC3E}">
        <p14:creationId xmlns:p14="http://schemas.microsoft.com/office/powerpoint/2010/main" val="4067874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algn="just" eaLnBrk="1" hangingPunct="1">
              <a:lnSpc>
                <a:spcPct val="180000"/>
              </a:lnSpc>
              <a:buClr>
                <a:schemeClr val="accent2"/>
              </a:buClr>
            </a:pPr>
            <a:r>
              <a:rPr lang="es-ES" altLang="zh-CN" dirty="0" smtClean="0">
                <a:ea typeface="SimSun" panose="02010600030101010101" pitchFamily="2" charset="-122"/>
                <a:cs typeface="Arial" panose="020B0604020202020204" pitchFamily="34" charset="0"/>
              </a:rPr>
              <a:t>Objetivo:</a:t>
            </a:r>
          </a:p>
          <a:p>
            <a:pPr algn="just" eaLnBrk="1" hangingPunct="1">
              <a:lnSpc>
                <a:spcPct val="180000"/>
              </a:lnSpc>
              <a:buClr>
                <a:schemeClr val="accent2"/>
              </a:buClr>
              <a:buFont typeface="Wingdings" panose="05000000000000000000" pitchFamily="2" charset="2"/>
              <a:buChar char="§"/>
            </a:pPr>
            <a:r>
              <a:rPr lang="es-ES" altLang="zh-CN" dirty="0" smtClean="0">
                <a:ea typeface="SimSun" panose="02010600030101010101" pitchFamily="2" charset="-122"/>
                <a:cs typeface="Arial" panose="020B0604020202020204" pitchFamily="34" charset="0"/>
              </a:rPr>
              <a:t>Explicar los conceptos de variable aleatoria, probabilidad, modelo teórico de distribución o ley de una variable aleatoria, así como  los conceptos esenciales del muestreo, las ventajas y desventajas del mismo.</a:t>
            </a:r>
            <a:endParaRPr lang="es-ES" altLang="zh-CN" dirty="0">
              <a:ea typeface="SimSun" panose="02010600030101010101" pitchFamily="2" charset="-122"/>
              <a:cs typeface="Arial" panose="020B0604020202020204" pitchFamily="34" charset="0"/>
            </a:endParaRPr>
          </a:p>
        </p:txBody>
      </p:sp>
      <p:sp>
        <p:nvSpPr>
          <p:cNvPr id="4" name="Marcador de número de diapositiva 3"/>
          <p:cNvSpPr>
            <a:spLocks noGrp="1"/>
          </p:cNvSpPr>
          <p:nvPr>
            <p:ph type="sldNum" sz="quarter" idx="10"/>
          </p:nvPr>
        </p:nvSpPr>
        <p:spPr/>
        <p:txBody>
          <a:bodyPr/>
          <a:lstStyle/>
          <a:p>
            <a:pPr>
              <a:defRPr/>
            </a:pPr>
            <a:fld id="{065D5BFC-1AF9-4746-8EAE-4D4EB5DE4489}" type="slidenum">
              <a:rPr lang="pt-PT" smtClean="0"/>
              <a:pPr>
                <a:defRPr/>
              </a:pPr>
              <a:t>5</a:t>
            </a:fld>
            <a:endParaRPr lang="pt-PT"/>
          </a:p>
        </p:txBody>
      </p:sp>
    </p:spTree>
    <p:extLst>
      <p:ext uri="{BB962C8B-B14F-4D97-AF65-F5344CB8AC3E}">
        <p14:creationId xmlns:p14="http://schemas.microsoft.com/office/powerpoint/2010/main" val="638042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a:xfrm>
            <a:off x="188640" y="4343400"/>
            <a:ext cx="6288360" cy="4693096"/>
          </a:xfrm>
        </p:spPr>
        <p:txBody>
          <a:bodyPr/>
          <a:lstStyle/>
          <a:p>
            <a:pPr algn="just"/>
            <a:r>
              <a:rPr lang="es-ES" sz="1600" dirty="0"/>
              <a:t>Un experimento determinista es aquel en el que los resultados son predecibles siempre que se mantengan invariables las condiciones del experimento. Estos experimentos siguen un conjunto de leyes y reglas conocidas que hacen posible la predicción de sus resultados. Algunos ejemplos de experimentos deterministas incluyen la producción de agua a partir de la combinación de hidrógeno y oxígeno, o la caída de objetos debido a la ley de la gravedad. Estos experimentos producen resultados deterministas y predecibles que son esenciales en </a:t>
            </a:r>
            <a:r>
              <a:rPr lang="es-ES" sz="1600" dirty="0" smtClean="0"/>
              <a:t>mucha</a:t>
            </a:r>
          </a:p>
          <a:p>
            <a:pPr algn="just"/>
            <a:r>
              <a:rPr lang="es-ES" sz="1600" dirty="0"/>
              <a:t>Los experimentos deterministas se han convertido en una herramienta fundamental en la biología molecular para entender los procesos celulares. Los investigadores utilizan estas técnicas para analizar la interacción de moléculas y proteínas en la célula, lo que permite conocer con precisión cómo funciona cada uno de los sistemas celulares. Estos experimentos permiten obtener una gran cantidad de datos que se pueden analizar y, gracias a ello, se han obtenido importantes avances en el campo de la biología molecular y en el desarrollo de nuevas terapias para </a:t>
            </a:r>
            <a:r>
              <a:rPr lang="es-ES" sz="1600" dirty="0" err="1"/>
              <a:t>enfermedades.s</a:t>
            </a:r>
            <a:r>
              <a:rPr lang="es-ES" sz="1600" dirty="0"/>
              <a:t> áreas de la investigación científica</a:t>
            </a:r>
            <a:r>
              <a:rPr lang="es-ES" dirty="0"/>
              <a:t>.</a:t>
            </a:r>
          </a:p>
        </p:txBody>
      </p:sp>
      <p:sp>
        <p:nvSpPr>
          <p:cNvPr id="4" name="Marcador de número de diapositiva 3"/>
          <p:cNvSpPr>
            <a:spLocks noGrp="1"/>
          </p:cNvSpPr>
          <p:nvPr>
            <p:ph type="sldNum" sz="quarter" idx="10"/>
          </p:nvPr>
        </p:nvSpPr>
        <p:spPr/>
        <p:txBody>
          <a:bodyPr/>
          <a:lstStyle/>
          <a:p>
            <a:pPr>
              <a:defRPr/>
            </a:pPr>
            <a:fld id="{065D5BFC-1AF9-4746-8EAE-4D4EB5DE4489}" type="slidenum">
              <a:rPr lang="pt-PT" smtClean="0"/>
              <a:pPr>
                <a:defRPr/>
              </a:pPr>
              <a:t>7</a:t>
            </a:fld>
            <a:endParaRPr lang="pt-PT"/>
          </a:p>
        </p:txBody>
      </p:sp>
    </p:spTree>
    <p:extLst>
      <p:ext uri="{BB962C8B-B14F-4D97-AF65-F5344CB8AC3E}">
        <p14:creationId xmlns:p14="http://schemas.microsoft.com/office/powerpoint/2010/main" val="457155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065D5BFC-1AF9-4746-8EAE-4D4EB5DE4489}" type="slidenum">
              <a:rPr lang="pt-PT" smtClean="0"/>
              <a:pPr>
                <a:defRPr/>
              </a:pPr>
              <a:t>8</a:t>
            </a:fld>
            <a:endParaRPr lang="pt-PT"/>
          </a:p>
        </p:txBody>
      </p:sp>
    </p:spTree>
    <p:extLst>
      <p:ext uri="{BB962C8B-B14F-4D97-AF65-F5344CB8AC3E}">
        <p14:creationId xmlns:p14="http://schemas.microsoft.com/office/powerpoint/2010/main" val="103901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pPr>
              <a:defRPr/>
            </a:pPr>
            <a:fld id="{065D5BFC-1AF9-4746-8EAE-4D4EB5DE4489}" type="slidenum">
              <a:rPr lang="pt-PT" smtClean="0"/>
              <a:pPr>
                <a:defRPr/>
              </a:pPr>
              <a:t>9</a:t>
            </a:fld>
            <a:endParaRPr lang="pt-PT"/>
          </a:p>
        </p:txBody>
      </p:sp>
    </p:spTree>
    <p:extLst>
      <p:ext uri="{BB962C8B-B14F-4D97-AF65-F5344CB8AC3E}">
        <p14:creationId xmlns:p14="http://schemas.microsoft.com/office/powerpoint/2010/main" val="1868130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B31E92C-E2EA-4419-A27C-4DF83BE71059}" type="slidenum">
              <a:rPr lang="es-ES"/>
              <a:pPr>
                <a:defRPr/>
              </a:pPr>
              <a:t>‹Nº›</a:t>
            </a:fld>
            <a:endParaRPr lang="es-ES"/>
          </a:p>
        </p:txBody>
      </p:sp>
    </p:spTree>
    <p:extLst>
      <p:ext uri="{BB962C8B-B14F-4D97-AF65-F5344CB8AC3E}">
        <p14:creationId xmlns:p14="http://schemas.microsoft.com/office/powerpoint/2010/main" val="696853400"/>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7AFE10F-5166-4A69-BBF7-38F383107D45}" type="slidenum">
              <a:rPr lang="es-ES"/>
              <a:pPr>
                <a:defRPr/>
              </a:pPr>
              <a:t>‹Nº›</a:t>
            </a:fld>
            <a:endParaRPr lang="es-ES"/>
          </a:p>
        </p:txBody>
      </p:sp>
    </p:spTree>
    <p:extLst>
      <p:ext uri="{BB962C8B-B14F-4D97-AF65-F5344CB8AC3E}">
        <p14:creationId xmlns:p14="http://schemas.microsoft.com/office/powerpoint/2010/main" val="4132858585"/>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86800" y="609600"/>
            <a:ext cx="25908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914400" y="609600"/>
            <a:ext cx="75692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E39D1EF-C2C8-4E70-A606-9466F4AB1253}" type="slidenum">
              <a:rPr lang="es-ES"/>
              <a:pPr>
                <a:defRPr/>
              </a:pPr>
              <a:t>‹Nº›</a:t>
            </a:fld>
            <a:endParaRPr lang="es-ES"/>
          </a:p>
        </p:txBody>
      </p:sp>
    </p:spTree>
    <p:extLst>
      <p:ext uri="{BB962C8B-B14F-4D97-AF65-F5344CB8AC3E}">
        <p14:creationId xmlns:p14="http://schemas.microsoft.com/office/powerpoint/2010/main" val="3500639529"/>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B78BFED-1EBD-4391-B757-85868B21F9EE}" type="slidenum">
              <a:rPr lang="es-ES"/>
              <a:pPr>
                <a:defRPr/>
              </a:pPr>
              <a:t>‹Nº›</a:t>
            </a:fld>
            <a:endParaRPr lang="es-ES"/>
          </a:p>
        </p:txBody>
      </p:sp>
    </p:spTree>
    <p:extLst>
      <p:ext uri="{BB962C8B-B14F-4D97-AF65-F5344CB8AC3E}">
        <p14:creationId xmlns:p14="http://schemas.microsoft.com/office/powerpoint/2010/main" val="3688486643"/>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8DFE27D-DFF0-476C-9F27-12AB923EA0E4}" type="slidenum">
              <a:rPr lang="es-ES"/>
              <a:pPr>
                <a:defRPr/>
              </a:pPr>
              <a:t>‹Nº›</a:t>
            </a:fld>
            <a:endParaRPr lang="es-ES"/>
          </a:p>
        </p:txBody>
      </p:sp>
    </p:spTree>
    <p:extLst>
      <p:ext uri="{BB962C8B-B14F-4D97-AF65-F5344CB8AC3E}">
        <p14:creationId xmlns:p14="http://schemas.microsoft.com/office/powerpoint/2010/main" val="3952262654"/>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753EE35-F630-4D66-95E6-8F22B62D5307}" type="slidenum">
              <a:rPr lang="es-ES"/>
              <a:pPr>
                <a:defRPr/>
              </a:pPr>
              <a:t>‹Nº›</a:t>
            </a:fld>
            <a:endParaRPr lang="es-ES"/>
          </a:p>
        </p:txBody>
      </p:sp>
    </p:spTree>
    <p:extLst>
      <p:ext uri="{BB962C8B-B14F-4D97-AF65-F5344CB8AC3E}">
        <p14:creationId xmlns:p14="http://schemas.microsoft.com/office/powerpoint/2010/main" val="2769635407"/>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87966032-E16A-41A8-973F-F76FFAE2D5D5}" type="slidenum">
              <a:rPr lang="es-ES"/>
              <a:pPr>
                <a:defRPr/>
              </a:pPr>
              <a:t>‹Nº›</a:t>
            </a:fld>
            <a:endParaRPr lang="es-ES"/>
          </a:p>
        </p:txBody>
      </p:sp>
    </p:spTree>
    <p:extLst>
      <p:ext uri="{BB962C8B-B14F-4D97-AF65-F5344CB8AC3E}">
        <p14:creationId xmlns:p14="http://schemas.microsoft.com/office/powerpoint/2010/main" val="749682464"/>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6F210AC2-FFA1-4679-A351-550F8C0CB4F8}" type="slidenum">
              <a:rPr lang="es-ES"/>
              <a:pPr>
                <a:defRPr/>
              </a:pPr>
              <a:t>‹Nº›</a:t>
            </a:fld>
            <a:endParaRPr lang="es-ES"/>
          </a:p>
        </p:txBody>
      </p:sp>
    </p:spTree>
    <p:extLst>
      <p:ext uri="{BB962C8B-B14F-4D97-AF65-F5344CB8AC3E}">
        <p14:creationId xmlns:p14="http://schemas.microsoft.com/office/powerpoint/2010/main" val="3537417337"/>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496B0F9D-F749-4A33-B55D-9B0B21B79445}" type="slidenum">
              <a:rPr lang="es-ES"/>
              <a:pPr>
                <a:defRPr/>
              </a:pPr>
              <a:t>‹Nº›</a:t>
            </a:fld>
            <a:endParaRPr lang="es-ES"/>
          </a:p>
        </p:txBody>
      </p:sp>
    </p:spTree>
    <p:extLst>
      <p:ext uri="{BB962C8B-B14F-4D97-AF65-F5344CB8AC3E}">
        <p14:creationId xmlns:p14="http://schemas.microsoft.com/office/powerpoint/2010/main" val="1622517174"/>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DBDD2AD7-3D14-44BF-8E1E-152303440458}" type="slidenum">
              <a:rPr lang="es-ES"/>
              <a:pPr>
                <a:defRPr/>
              </a:pPr>
              <a:t>‹Nº›</a:t>
            </a:fld>
            <a:endParaRPr lang="es-ES"/>
          </a:p>
        </p:txBody>
      </p:sp>
    </p:spTree>
    <p:extLst>
      <p:ext uri="{BB962C8B-B14F-4D97-AF65-F5344CB8AC3E}">
        <p14:creationId xmlns:p14="http://schemas.microsoft.com/office/powerpoint/2010/main" val="806020268"/>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B955525-6362-481C-8A74-6543BEF913DE}" type="slidenum">
              <a:rPr lang="es-ES"/>
              <a:pPr>
                <a:defRPr/>
              </a:pPr>
              <a:t>‹Nº›</a:t>
            </a:fld>
            <a:endParaRPr lang="es-ES"/>
          </a:p>
        </p:txBody>
      </p:sp>
    </p:spTree>
    <p:extLst>
      <p:ext uri="{BB962C8B-B14F-4D97-AF65-F5344CB8AC3E}">
        <p14:creationId xmlns:p14="http://schemas.microsoft.com/office/powerpoint/2010/main" val="1292620544"/>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CC"/>
            </a:gs>
            <a:gs pos="100000">
              <a:srgbClr val="CCFFFF"/>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s-E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s-E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Times New Roman" panose="02020603050405020304" pitchFamily="18" charset="0"/>
              </a:defRPr>
            </a:lvl1pPr>
          </a:lstStyle>
          <a:p>
            <a:pPr>
              <a:defRPr/>
            </a:pPr>
            <a:fld id="{F4CE70C8-B6DD-4020-ABCB-540361B48BE1}"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0.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9.wmf"/></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2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p:cNvSpPr>
          <p:nvPr>
            <p:ph type="title"/>
          </p:nvPr>
        </p:nvSpPr>
        <p:spPr>
          <a:xfrm>
            <a:off x="1828529" y="2780928"/>
            <a:ext cx="8208912" cy="3744416"/>
          </a:xfrm>
          <a:noFill/>
          <a:ln w="38100">
            <a:solidFill>
              <a:srgbClr val="C00000"/>
            </a:solidFill>
          </a:ln>
        </p:spPr>
        <p:txBody>
          <a:bodyPr/>
          <a:lstStyle/>
          <a:p>
            <a:pPr lvl="0"/>
            <a:r>
              <a:rPr lang="es-ES" sz="2700" dirty="0"/>
              <a:t/>
            </a:r>
            <a:br>
              <a:rPr lang="es-ES" sz="2700" dirty="0"/>
            </a:br>
            <a:r>
              <a:rPr lang="es-ES" sz="2700" dirty="0"/>
              <a:t/>
            </a:r>
            <a:br>
              <a:rPr lang="es-ES" sz="2700" dirty="0"/>
            </a:br>
            <a:r>
              <a:rPr lang="es-ES" sz="3200" dirty="0">
                <a:solidFill>
                  <a:srgbClr val="C00000"/>
                </a:solidFill>
                <a:latin typeface="Arial" panose="020B0604020202020204" pitchFamily="34" charset="0"/>
                <a:cs typeface="Arial" panose="020B0604020202020204" pitchFamily="34" charset="0"/>
              </a:rPr>
              <a:t>F</a:t>
            </a:r>
            <a:r>
              <a:rPr lang="es-ES" sz="3200" dirty="0" smtClean="0">
                <a:solidFill>
                  <a:srgbClr val="C00000"/>
                </a:solidFill>
                <a:latin typeface="Arial" panose="020B0604020202020204" pitchFamily="34" charset="0"/>
                <a:cs typeface="Arial" panose="020B0604020202020204" pitchFamily="34" charset="0"/>
              </a:rPr>
              <a:t>acultad</a:t>
            </a:r>
            <a:r>
              <a:rPr lang="es-ES" sz="3200" dirty="0" smtClean="0">
                <a:solidFill>
                  <a:srgbClr val="C00000"/>
                </a:solidFill>
              </a:rPr>
              <a:t> de Ciencias Médica  de Sagua </a:t>
            </a:r>
            <a:r>
              <a:rPr lang="es-ES" sz="3200" dirty="0">
                <a:solidFill>
                  <a:srgbClr val="C00000"/>
                </a:solidFill>
              </a:rPr>
              <a:t>la </a:t>
            </a:r>
            <a:r>
              <a:rPr lang="es-ES" sz="3200" dirty="0" smtClean="0">
                <a:solidFill>
                  <a:srgbClr val="C00000"/>
                </a:solidFill>
              </a:rPr>
              <a:t>Grande.</a:t>
            </a:r>
            <a:r>
              <a:rPr lang="es-ES" sz="3200" dirty="0">
                <a:solidFill>
                  <a:srgbClr val="C00000"/>
                </a:solidFill>
              </a:rPr>
              <a:t/>
            </a:r>
            <a:br>
              <a:rPr lang="es-ES" sz="3200" dirty="0">
                <a:solidFill>
                  <a:srgbClr val="C00000"/>
                </a:solidFill>
              </a:rPr>
            </a:br>
            <a:r>
              <a:rPr lang="es-ES" sz="3200" dirty="0" smtClean="0">
                <a:solidFill>
                  <a:srgbClr val="C00000"/>
                </a:solidFill>
              </a:rPr>
              <a:t>Curso: </a:t>
            </a:r>
            <a:r>
              <a:rPr lang="es-ES" sz="3200" dirty="0" smtClean="0">
                <a:solidFill>
                  <a:srgbClr val="C00000"/>
                </a:solidFill>
              </a:rPr>
              <a:t>2024-2025</a:t>
            </a:r>
            <a:r>
              <a:rPr lang="es-ES" sz="3200" dirty="0" smtClean="0">
                <a:solidFill>
                  <a:srgbClr val="C00000"/>
                </a:solidFill>
              </a:rPr>
              <a:t/>
            </a:r>
            <a:br>
              <a:rPr lang="es-ES" sz="3200" dirty="0" smtClean="0">
                <a:solidFill>
                  <a:srgbClr val="C00000"/>
                </a:solidFill>
              </a:rPr>
            </a:br>
            <a:r>
              <a:rPr lang="es-ES" sz="3200" dirty="0">
                <a:solidFill>
                  <a:srgbClr val="C00000"/>
                </a:solidFill>
              </a:rPr>
              <a:t/>
            </a:r>
            <a:br>
              <a:rPr lang="es-ES" sz="3200" dirty="0">
                <a:solidFill>
                  <a:srgbClr val="C00000"/>
                </a:solidFill>
              </a:rPr>
            </a:br>
            <a:r>
              <a:rPr lang="es-ES" sz="2700" dirty="0">
                <a:solidFill>
                  <a:srgbClr val="C00000"/>
                </a:solidFill>
              </a:rPr>
              <a:t/>
            </a:r>
            <a:br>
              <a:rPr lang="es-ES" sz="2700" dirty="0">
                <a:solidFill>
                  <a:srgbClr val="C00000"/>
                </a:solidFill>
              </a:rPr>
            </a:br>
            <a:r>
              <a:rPr lang="es-ES" sz="2100" b="1" dirty="0">
                <a:ln w="0"/>
                <a:solidFill>
                  <a:srgbClr val="4F81BD"/>
                </a:solidFill>
                <a:effectLst>
                  <a:outerShdw blurRad="38100" dist="25400" dir="5400000" algn="ctr" rotWithShape="0">
                    <a:srgbClr val="6E747A">
                      <a:alpha val="43000"/>
                    </a:srgbClr>
                  </a:outerShdw>
                </a:effectLst>
                <a:latin typeface="Arial" pitchFamily="34" charset="0"/>
              </a:rPr>
              <a:t/>
            </a:r>
            <a:br>
              <a:rPr lang="es-ES" sz="2100" b="1" dirty="0">
                <a:ln w="0"/>
                <a:solidFill>
                  <a:srgbClr val="4F81BD"/>
                </a:solidFill>
                <a:effectLst>
                  <a:outerShdw blurRad="38100" dist="25400" dir="5400000" algn="ctr" rotWithShape="0">
                    <a:srgbClr val="6E747A">
                      <a:alpha val="43000"/>
                    </a:srgbClr>
                  </a:outerShdw>
                </a:effectLst>
                <a:latin typeface="Arial" pitchFamily="34" charset="0"/>
              </a:rPr>
            </a:br>
            <a:r>
              <a:rPr lang="es-ES" sz="3200" b="1" dirty="0">
                <a:ln w="0"/>
                <a:solidFill>
                  <a:srgbClr val="4F81BD"/>
                </a:solidFill>
                <a:effectLst>
                  <a:outerShdw blurRad="38100" dist="25400" dir="5400000" algn="ctr" rotWithShape="0">
                    <a:srgbClr val="6E747A">
                      <a:alpha val="43000"/>
                    </a:srgbClr>
                  </a:outerShdw>
                </a:effectLst>
                <a:latin typeface="Arial" pitchFamily="34" charset="0"/>
              </a:rPr>
              <a:t>MEDICINA</a:t>
            </a:r>
            <a:r>
              <a:rPr lang="es-ES" sz="3200" dirty="0">
                <a:ln w="0"/>
                <a:solidFill>
                  <a:srgbClr val="4F81BD"/>
                </a:solidFill>
                <a:effectLst>
                  <a:outerShdw blurRad="38100" dist="25400" dir="5400000" algn="ctr" rotWithShape="0">
                    <a:srgbClr val="6E747A">
                      <a:alpha val="43000"/>
                    </a:srgbClr>
                  </a:outerShdw>
                </a:effectLst>
                <a:latin typeface="Arial" pitchFamily="34" charset="0"/>
              </a:rPr>
              <a:t/>
            </a:r>
            <a:br>
              <a:rPr lang="es-ES" sz="3200" dirty="0">
                <a:ln w="0"/>
                <a:solidFill>
                  <a:srgbClr val="4F81BD"/>
                </a:solidFill>
                <a:effectLst>
                  <a:outerShdw blurRad="38100" dist="25400" dir="5400000" algn="ctr" rotWithShape="0">
                    <a:srgbClr val="6E747A">
                      <a:alpha val="43000"/>
                    </a:srgbClr>
                  </a:outerShdw>
                </a:effectLst>
                <a:latin typeface="Arial" pitchFamily="34" charset="0"/>
              </a:rPr>
            </a:br>
            <a:r>
              <a:rPr lang="es-ES" sz="3200" dirty="0" smtClean="0">
                <a:ln w="0"/>
                <a:solidFill>
                  <a:srgbClr val="4F81BD"/>
                </a:solidFill>
                <a:effectLst>
                  <a:outerShdw blurRad="38100" dist="25400" dir="5400000" algn="ctr" rotWithShape="0">
                    <a:srgbClr val="6E747A">
                      <a:alpha val="43000"/>
                    </a:srgbClr>
                  </a:outerShdw>
                </a:effectLst>
                <a:latin typeface="Arial" pitchFamily="34" charset="0"/>
              </a:rPr>
              <a:t>2do </a:t>
            </a:r>
            <a:r>
              <a:rPr lang="es-ES" sz="3200" dirty="0">
                <a:ln w="0"/>
                <a:solidFill>
                  <a:srgbClr val="4F81BD"/>
                </a:solidFill>
                <a:effectLst>
                  <a:outerShdw blurRad="38100" dist="25400" dir="5400000" algn="ctr" rotWithShape="0">
                    <a:srgbClr val="6E747A">
                      <a:alpha val="43000"/>
                    </a:srgbClr>
                  </a:outerShdw>
                </a:effectLst>
                <a:latin typeface="Arial" pitchFamily="34" charset="0"/>
              </a:rPr>
              <a:t>Año</a:t>
            </a:r>
            <a:br>
              <a:rPr lang="es-ES" sz="3200" dirty="0">
                <a:ln w="0"/>
                <a:solidFill>
                  <a:srgbClr val="4F81BD"/>
                </a:solidFill>
                <a:effectLst>
                  <a:outerShdw blurRad="38100" dist="25400" dir="5400000" algn="ctr" rotWithShape="0">
                    <a:srgbClr val="6E747A">
                      <a:alpha val="43000"/>
                    </a:srgbClr>
                  </a:outerShdw>
                </a:effectLst>
                <a:latin typeface="Arial" pitchFamily="34" charset="0"/>
              </a:rPr>
            </a:br>
            <a:r>
              <a:rPr lang="es-ES" sz="2100" dirty="0">
                <a:ln w="0"/>
                <a:solidFill>
                  <a:srgbClr val="4F81BD"/>
                </a:solidFill>
                <a:effectLst>
                  <a:outerShdw blurRad="38100" dist="25400" dir="5400000" algn="ctr" rotWithShape="0">
                    <a:srgbClr val="6E747A">
                      <a:alpha val="43000"/>
                    </a:srgbClr>
                  </a:outerShdw>
                </a:effectLst>
                <a:latin typeface="Arial" pitchFamily="34" charset="0"/>
              </a:rPr>
              <a:t/>
            </a:r>
            <a:br>
              <a:rPr lang="es-ES" sz="2100" dirty="0">
                <a:ln w="0"/>
                <a:solidFill>
                  <a:srgbClr val="4F81BD"/>
                </a:solidFill>
                <a:effectLst>
                  <a:outerShdw blurRad="38100" dist="25400" dir="5400000" algn="ctr" rotWithShape="0">
                    <a:srgbClr val="6E747A">
                      <a:alpha val="43000"/>
                    </a:srgbClr>
                  </a:outerShdw>
                </a:effectLst>
                <a:latin typeface="Arial" pitchFamily="34" charset="0"/>
              </a:rPr>
            </a:br>
            <a:endParaRPr lang="es-ES" sz="2700" dirty="0"/>
          </a:p>
        </p:txBody>
      </p:sp>
      <p:sp>
        <p:nvSpPr>
          <p:cNvPr id="2" name="CuadroTexto 1"/>
          <p:cNvSpPr txBox="1"/>
          <p:nvPr/>
        </p:nvSpPr>
        <p:spPr>
          <a:xfrm>
            <a:off x="1851044" y="836712"/>
            <a:ext cx="8208912" cy="1569660"/>
          </a:xfrm>
          <a:prstGeom prst="rect">
            <a:avLst/>
          </a:prstGeom>
          <a:noFill/>
          <a:ln w="38100">
            <a:solidFill>
              <a:srgbClr val="3366FF"/>
            </a:solidFill>
          </a:ln>
        </p:spPr>
        <p:txBody>
          <a:bodyPr wrap="square" rtlCol="0">
            <a:spAutoFit/>
          </a:bodyPr>
          <a:lstStyle/>
          <a:p>
            <a:pPr algn="ctr"/>
            <a:r>
              <a:rPr lang="es-ES" sz="3200" dirty="0">
                <a:solidFill>
                  <a:schemeClr val="tx2"/>
                </a:solidFill>
              </a:rPr>
              <a:t>UNIVERSIDAD DE CIENCIAS MÉDICAS </a:t>
            </a:r>
          </a:p>
          <a:p>
            <a:pPr algn="ctr"/>
            <a:r>
              <a:rPr lang="es-ES" sz="3200" dirty="0">
                <a:solidFill>
                  <a:schemeClr val="tx2"/>
                </a:solidFill>
              </a:rPr>
              <a:t>“Serafín Sánchez de </a:t>
            </a:r>
            <a:r>
              <a:rPr lang="es-ES" sz="3200" dirty="0" err="1">
                <a:solidFill>
                  <a:schemeClr val="tx2"/>
                </a:solidFill>
              </a:rPr>
              <a:t>Sarate</a:t>
            </a:r>
            <a:r>
              <a:rPr lang="es-ES" sz="3200" dirty="0">
                <a:solidFill>
                  <a:schemeClr val="tx2"/>
                </a:solidFill>
              </a:rPr>
              <a:t> Ruiz”</a:t>
            </a:r>
          </a:p>
          <a:p>
            <a:pPr algn="ctr"/>
            <a:r>
              <a:rPr lang="es-ES" sz="3200" dirty="0">
                <a:solidFill>
                  <a:schemeClr val="tx2"/>
                </a:solidFill>
              </a:rPr>
              <a:t>Villa Clara </a:t>
            </a:r>
          </a:p>
        </p:txBody>
      </p:sp>
      <p:sp>
        <p:nvSpPr>
          <p:cNvPr id="4" name="8 Rectángulo"/>
          <p:cNvSpPr/>
          <p:nvPr/>
        </p:nvSpPr>
        <p:spPr>
          <a:xfrm>
            <a:off x="2281825" y="4305290"/>
            <a:ext cx="7643866" cy="707886"/>
          </a:xfrm>
          <a:prstGeom prst="rect">
            <a:avLst/>
          </a:prstGeom>
          <a:noFill/>
        </p:spPr>
        <p:txBody>
          <a:bodyPr>
            <a:spAutoFit/>
          </a:bodyPr>
          <a:lstStyle/>
          <a:p>
            <a:pPr algn="ctr" eaLnBrk="1" hangingPunct="1">
              <a:defRPr/>
            </a:pPr>
            <a:r>
              <a:rPr lang="es-ES" sz="4000" b="1" kern="1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Impact"/>
              </a:rPr>
              <a:t>BIOESTADÍSTICA</a:t>
            </a:r>
          </a:p>
        </p:txBody>
      </p:sp>
      <p:sp>
        <p:nvSpPr>
          <p:cNvPr id="3" name="CuadroTexto 2"/>
          <p:cNvSpPr txBox="1"/>
          <p:nvPr/>
        </p:nvSpPr>
        <p:spPr>
          <a:xfrm>
            <a:off x="4667295" y="187769"/>
            <a:ext cx="2872925" cy="461665"/>
          </a:xfrm>
          <a:prstGeom prst="rect">
            <a:avLst/>
          </a:prstGeom>
          <a:blipFill>
            <a:blip r:embed="rId2"/>
            <a:tile tx="0" ty="0" sx="100000" sy="100000" flip="none" algn="tl"/>
          </a:blipFill>
        </p:spPr>
        <p:txBody>
          <a:bodyPr wrap="square" rtlCol="0">
            <a:spAutoFit/>
          </a:bodyPr>
          <a:lstStyle/>
          <a:p>
            <a:r>
              <a:rPr lang="es-ES" sz="2400" b="1" dirty="0" smtClean="0">
                <a:solidFill>
                  <a:srgbClr val="006600"/>
                </a:solidFill>
              </a:rPr>
              <a:t>#100añosconFidel</a:t>
            </a:r>
            <a:endParaRPr lang="es-ES" sz="2400" b="1" dirty="0">
              <a:solidFill>
                <a:srgbClr val="006600"/>
              </a:solidFill>
            </a:endParaRPr>
          </a:p>
        </p:txBody>
      </p:sp>
    </p:spTree>
    <p:extLst>
      <p:ext uri="{BB962C8B-B14F-4D97-AF65-F5344CB8AC3E}">
        <p14:creationId xmlns:p14="http://schemas.microsoft.com/office/powerpoint/2010/main" val="2671666465"/>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5"/>
          <p:cNvSpPr txBox="1">
            <a:spLocks noChangeArrowheads="1"/>
          </p:cNvSpPr>
          <p:nvPr/>
        </p:nvSpPr>
        <p:spPr bwMode="auto">
          <a:xfrm>
            <a:off x="1703512" y="372486"/>
            <a:ext cx="8784976" cy="4856714"/>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lnSpc>
                <a:spcPct val="130000"/>
              </a:lnSpc>
              <a:spcBef>
                <a:spcPct val="50000"/>
              </a:spcBef>
              <a:buFontTx/>
              <a:buNone/>
            </a:pPr>
            <a:r>
              <a:rPr lang="es-ES_tradnl" sz="2400" b="1" dirty="0">
                <a:solidFill>
                  <a:schemeClr val="accent2"/>
                </a:solidFill>
                <a:latin typeface="Arial" panose="020B0604020202020204" pitchFamily="34" charset="0"/>
              </a:rPr>
              <a:t>Definición clásica de probabilidad:</a:t>
            </a:r>
            <a:r>
              <a:rPr lang="es-ES_tradnl" sz="2400" b="1" dirty="0">
                <a:latin typeface="Arial" panose="020B0604020202020204" pitchFamily="34" charset="0"/>
              </a:rPr>
              <a:t> </a:t>
            </a:r>
          </a:p>
          <a:p>
            <a:pPr algn="just">
              <a:lnSpc>
                <a:spcPct val="130000"/>
              </a:lnSpc>
              <a:spcBef>
                <a:spcPct val="50000"/>
              </a:spcBef>
              <a:buFontTx/>
              <a:buNone/>
            </a:pPr>
            <a:r>
              <a:rPr lang="es-ES_tradnl" sz="2400" dirty="0">
                <a:latin typeface="Arial" panose="020B0604020202020204" pitchFamily="34" charset="0"/>
              </a:rPr>
              <a:t>Si en </a:t>
            </a:r>
            <a:r>
              <a:rPr lang="es-ES_tradnl" sz="2400" dirty="0">
                <a:solidFill>
                  <a:schemeClr val="accent2"/>
                </a:solidFill>
                <a:latin typeface="Arial" panose="020B0604020202020204" pitchFamily="34" charset="0"/>
              </a:rPr>
              <a:t>n</a:t>
            </a:r>
            <a:r>
              <a:rPr lang="es-ES_tradnl" sz="2400" dirty="0">
                <a:latin typeface="Arial" panose="020B0604020202020204" pitchFamily="34" charset="0"/>
              </a:rPr>
              <a:t> maneras mutuamente excluyentes e igualmente posibles, </a:t>
            </a:r>
            <a:r>
              <a:rPr lang="es-ES_tradnl" sz="2400" dirty="0">
                <a:solidFill>
                  <a:schemeClr val="accent2"/>
                </a:solidFill>
                <a:latin typeface="Arial" panose="020B0604020202020204" pitchFamily="34" charset="0"/>
              </a:rPr>
              <a:t>m</a:t>
            </a:r>
            <a:r>
              <a:rPr lang="es-ES_tradnl" sz="2400" dirty="0">
                <a:latin typeface="Arial" panose="020B0604020202020204" pitchFamily="34" charset="0"/>
              </a:rPr>
              <a:t> de estas me dan la ocurrencia del suceso A, entonces la probabilidad de obtener A es igual a </a:t>
            </a:r>
            <a:r>
              <a:rPr lang="es-ES_tradnl" sz="2400" dirty="0">
                <a:solidFill>
                  <a:schemeClr val="accent2"/>
                </a:solidFill>
                <a:latin typeface="Arial" panose="020B0604020202020204" pitchFamily="34" charset="0"/>
              </a:rPr>
              <a:t>m/n.</a:t>
            </a:r>
          </a:p>
          <a:p>
            <a:pPr>
              <a:lnSpc>
                <a:spcPct val="130000"/>
              </a:lnSpc>
              <a:spcBef>
                <a:spcPct val="50000"/>
              </a:spcBef>
              <a:buFontTx/>
              <a:buNone/>
            </a:pPr>
            <a:r>
              <a:rPr lang="es-ES_tradnl" sz="2400" dirty="0">
                <a:latin typeface="Arial" panose="020B0604020202020204" pitchFamily="34" charset="0"/>
              </a:rPr>
              <a:t>Ej.  Al lanzar un dado:</a:t>
            </a:r>
          </a:p>
          <a:p>
            <a:pPr>
              <a:lnSpc>
                <a:spcPct val="130000"/>
              </a:lnSpc>
              <a:spcBef>
                <a:spcPct val="50000"/>
              </a:spcBef>
              <a:buFontTx/>
              <a:buNone/>
            </a:pPr>
            <a:r>
              <a:rPr lang="es-ES_tradnl" sz="2400" dirty="0">
                <a:latin typeface="Arial" panose="020B0604020202020204" pitchFamily="34" charset="0"/>
              </a:rPr>
              <a:t>a) La probabilidad de obtener 3  es:  P(X=3)=1/6</a:t>
            </a:r>
          </a:p>
          <a:p>
            <a:pPr>
              <a:lnSpc>
                <a:spcPct val="130000"/>
              </a:lnSpc>
              <a:spcBef>
                <a:spcPct val="50000"/>
              </a:spcBef>
              <a:buFontTx/>
              <a:buNone/>
            </a:pPr>
            <a:r>
              <a:rPr lang="es-ES_tradnl" sz="2400" dirty="0">
                <a:latin typeface="Arial" panose="020B0604020202020204" pitchFamily="34" charset="0"/>
              </a:rPr>
              <a:t>b) La probabilidad de obtener un número par es:</a:t>
            </a:r>
          </a:p>
          <a:p>
            <a:pPr>
              <a:lnSpc>
                <a:spcPct val="130000"/>
              </a:lnSpc>
              <a:spcBef>
                <a:spcPct val="50000"/>
              </a:spcBef>
              <a:buFontTx/>
              <a:buNone/>
            </a:pPr>
            <a:r>
              <a:rPr lang="es-ES_tradnl" sz="2400" dirty="0">
                <a:latin typeface="Arial" panose="020B0604020202020204" pitchFamily="34" charset="0"/>
              </a:rPr>
              <a:t>			P(X={2;4;6})=3/6=1/2</a:t>
            </a:r>
          </a:p>
        </p:txBody>
      </p:sp>
      <p:sp>
        <p:nvSpPr>
          <p:cNvPr id="3" name="CuadroTexto 2"/>
          <p:cNvSpPr txBox="1"/>
          <p:nvPr/>
        </p:nvSpPr>
        <p:spPr>
          <a:xfrm>
            <a:off x="1703512" y="5517233"/>
            <a:ext cx="8784976" cy="830997"/>
          </a:xfrm>
          <a:prstGeom prst="rect">
            <a:avLst/>
          </a:prstGeom>
          <a:noFill/>
          <a:ln w="28575">
            <a:solidFill>
              <a:srgbClr val="C00000"/>
            </a:solidFill>
          </a:ln>
        </p:spPr>
        <p:txBody>
          <a:bodyPr wrap="square" rtlCol="0">
            <a:spAutoFit/>
          </a:bodyPr>
          <a:lstStyle/>
          <a:p>
            <a:pPr algn="just"/>
            <a:r>
              <a:rPr lang="es-ES_tradnl" sz="2400" dirty="0">
                <a:solidFill>
                  <a:srgbClr val="C00000"/>
                </a:solidFill>
              </a:rPr>
              <a:t>La probabilidad clásica es la se puede determinar antes de realizar el experimento.</a:t>
            </a:r>
            <a:endParaRPr lang="es-ES" sz="2400" dirty="0">
              <a:solidFill>
                <a:srgbClr val="C00000"/>
              </a:solidFill>
            </a:endParaRPr>
          </a:p>
        </p:txBody>
      </p:sp>
    </p:spTree>
  </p:cSld>
  <p:clrMapOvr>
    <a:masterClrMapping/>
  </p:clrMapOvr>
  <p:transition spd="slow">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p:cNvSpPr txBox="1">
            <a:spLocks noChangeArrowheads="1"/>
          </p:cNvSpPr>
          <p:nvPr/>
        </p:nvSpPr>
        <p:spPr bwMode="auto">
          <a:xfrm>
            <a:off x="1559496" y="116633"/>
            <a:ext cx="9036496" cy="1933575"/>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50000"/>
              </a:lnSpc>
              <a:spcBef>
                <a:spcPct val="50000"/>
              </a:spcBef>
              <a:defRPr/>
            </a:pPr>
            <a:r>
              <a:rPr lang="es-ES" b="1" dirty="0">
                <a:solidFill>
                  <a:schemeClr val="accent2"/>
                </a:solidFill>
                <a:latin typeface="Arial" charset="0"/>
                <a:cs typeface="Times New Roman" pitchFamily="18" charset="0"/>
              </a:rPr>
              <a:t>Definición de probabilidad como frecuencia relativa o a posteriori:</a:t>
            </a:r>
            <a:r>
              <a:rPr lang="es-ES" dirty="0">
                <a:latin typeface="Arial" charset="0"/>
                <a:cs typeface="Times New Roman" pitchFamily="18" charset="0"/>
              </a:rPr>
              <a:t>  Si algún experimento se repite un gran número de veces </a:t>
            </a:r>
            <a:r>
              <a:rPr lang="es-ES" b="1" dirty="0">
                <a:solidFill>
                  <a:srgbClr val="800000"/>
                </a:solidFill>
                <a:latin typeface="Arial" charset="0"/>
                <a:cs typeface="Times New Roman" pitchFamily="18" charset="0"/>
              </a:rPr>
              <a:t>n</a:t>
            </a:r>
            <a:r>
              <a:rPr lang="es-ES" dirty="0">
                <a:latin typeface="Arial" charset="0"/>
                <a:cs typeface="Times New Roman" pitchFamily="18" charset="0"/>
              </a:rPr>
              <a:t> y si el resultado A ocurre </a:t>
            </a:r>
            <a:r>
              <a:rPr lang="es-ES" dirty="0">
                <a:solidFill>
                  <a:srgbClr val="800000"/>
                </a:solidFill>
                <a:latin typeface="Arial" charset="0"/>
                <a:cs typeface="Times New Roman" pitchFamily="18" charset="0"/>
              </a:rPr>
              <a:t>m</a:t>
            </a:r>
            <a:r>
              <a:rPr lang="es-ES" dirty="0">
                <a:latin typeface="Arial" charset="0"/>
                <a:cs typeface="Times New Roman" pitchFamily="18" charset="0"/>
              </a:rPr>
              <a:t> veces, la frecuencia relativa de ocurrencia de A, </a:t>
            </a:r>
            <a:r>
              <a:rPr lang="es-ES" dirty="0" err="1"/>
              <a:t>m</a:t>
            </a:r>
            <a:r>
              <a:rPr lang="es-ES" baseline="-25000" dirty="0" err="1"/>
              <a:t>a</a:t>
            </a:r>
            <a:r>
              <a:rPr lang="es-ES" dirty="0">
                <a:solidFill>
                  <a:srgbClr val="800000"/>
                </a:solidFill>
                <a:latin typeface="Arial" charset="0"/>
                <a:cs typeface="Times New Roman" pitchFamily="18" charset="0"/>
              </a:rPr>
              <a:t>/n</a:t>
            </a:r>
            <a:r>
              <a:rPr lang="es-ES" dirty="0">
                <a:latin typeface="Arial" charset="0"/>
                <a:cs typeface="Times New Roman" pitchFamily="18" charset="0"/>
              </a:rPr>
              <a:t> es aproximadamente igual a la probabilidad de obtener A.</a:t>
            </a:r>
            <a:endParaRPr lang="es-ES_tradnl" dirty="0">
              <a:latin typeface="Arial" charset="0"/>
              <a:cs typeface="Times New Roman" pitchFamily="18" charset="0"/>
            </a:endParaRPr>
          </a:p>
        </p:txBody>
      </p:sp>
      <p:sp>
        <p:nvSpPr>
          <p:cNvPr id="98307" name="Text Box 3"/>
          <p:cNvSpPr txBox="1">
            <a:spLocks noChangeArrowheads="1"/>
          </p:cNvSpPr>
          <p:nvPr/>
        </p:nvSpPr>
        <p:spPr bwMode="auto">
          <a:xfrm>
            <a:off x="1559496" y="2060848"/>
            <a:ext cx="9036496" cy="4678204"/>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10000"/>
              </a:lnSpc>
              <a:spcBef>
                <a:spcPct val="50000"/>
              </a:spcBef>
              <a:defRPr/>
            </a:pPr>
            <a:r>
              <a:rPr lang="es-ES" b="1" dirty="0" err="1">
                <a:solidFill>
                  <a:schemeClr val="accent2"/>
                </a:solidFill>
                <a:latin typeface="Arial" charset="0"/>
                <a:cs typeface="Times New Roman" pitchFamily="18" charset="0"/>
              </a:rPr>
              <a:t>Ej</a:t>
            </a:r>
            <a:r>
              <a:rPr lang="es-ES" dirty="0">
                <a:latin typeface="Arial" charset="0"/>
                <a:cs typeface="Times New Roman" pitchFamily="18" charset="0"/>
              </a:rPr>
              <a:t> En un grupo de 502 personas se determinó que la distribución de los grupos sanguíneos era la siguiente:</a:t>
            </a:r>
          </a:p>
          <a:p>
            <a:pPr algn="just" eaLnBrk="1" hangingPunct="1">
              <a:lnSpc>
                <a:spcPct val="110000"/>
              </a:lnSpc>
              <a:spcBef>
                <a:spcPct val="50000"/>
              </a:spcBef>
              <a:defRPr/>
            </a:pPr>
            <a:r>
              <a:rPr lang="es-ES" dirty="0">
                <a:latin typeface="Arial" charset="0"/>
                <a:cs typeface="Times New Roman" pitchFamily="18" charset="0"/>
              </a:rPr>
              <a:t>             </a:t>
            </a:r>
            <a:r>
              <a:rPr lang="es-ES" u="sng" dirty="0">
                <a:latin typeface="Arial" charset="0"/>
                <a:cs typeface="Times New Roman" pitchFamily="18" charset="0"/>
              </a:rPr>
              <a:t>Grupo Sanguíneo (X)</a:t>
            </a:r>
            <a:r>
              <a:rPr lang="es-ES" dirty="0">
                <a:latin typeface="Arial" charset="0"/>
                <a:cs typeface="Times New Roman" pitchFamily="18" charset="0"/>
              </a:rPr>
              <a:t>                </a:t>
            </a:r>
            <a:r>
              <a:rPr lang="es-ES" u="sng" dirty="0">
                <a:latin typeface="Arial" charset="0"/>
                <a:cs typeface="Times New Roman" pitchFamily="18" charset="0"/>
              </a:rPr>
              <a:t>Frecuencia absoluta (No.)</a:t>
            </a:r>
          </a:p>
          <a:p>
            <a:pPr algn="just" eaLnBrk="1" hangingPunct="1">
              <a:lnSpc>
                <a:spcPct val="80000"/>
              </a:lnSpc>
              <a:spcBef>
                <a:spcPct val="50000"/>
              </a:spcBef>
              <a:defRPr/>
            </a:pPr>
            <a:r>
              <a:rPr lang="es-ES" dirty="0">
                <a:latin typeface="Arial" charset="0"/>
                <a:cs typeface="Times New Roman" pitchFamily="18" charset="0"/>
              </a:rPr>
              <a:t>                       1 (O)                                           226</a:t>
            </a:r>
          </a:p>
          <a:p>
            <a:pPr algn="just" eaLnBrk="1" hangingPunct="1">
              <a:lnSpc>
                <a:spcPct val="80000"/>
              </a:lnSpc>
              <a:spcBef>
                <a:spcPct val="50000"/>
              </a:spcBef>
              <a:defRPr/>
            </a:pPr>
            <a:r>
              <a:rPr lang="es-ES" dirty="0">
                <a:latin typeface="Arial" charset="0"/>
                <a:cs typeface="Times New Roman" pitchFamily="18" charset="0"/>
              </a:rPr>
              <a:t>                       2 (A)                                           206</a:t>
            </a:r>
          </a:p>
          <a:p>
            <a:pPr algn="just" eaLnBrk="1" hangingPunct="1">
              <a:lnSpc>
                <a:spcPct val="80000"/>
              </a:lnSpc>
              <a:spcBef>
                <a:spcPct val="50000"/>
              </a:spcBef>
              <a:defRPr/>
            </a:pPr>
            <a:r>
              <a:rPr lang="es-ES" dirty="0">
                <a:latin typeface="Arial" charset="0"/>
                <a:cs typeface="Times New Roman" pitchFamily="18" charset="0"/>
              </a:rPr>
              <a:t>                       3 (B)                                             50</a:t>
            </a:r>
          </a:p>
          <a:p>
            <a:pPr algn="just" eaLnBrk="1" hangingPunct="1">
              <a:lnSpc>
                <a:spcPct val="80000"/>
              </a:lnSpc>
              <a:spcBef>
                <a:spcPct val="50000"/>
              </a:spcBef>
              <a:defRPr/>
            </a:pPr>
            <a:r>
              <a:rPr lang="es-ES" dirty="0">
                <a:latin typeface="Arial" charset="0"/>
                <a:cs typeface="Times New Roman" pitchFamily="18" charset="0"/>
              </a:rPr>
              <a:t>                       4 (AB)                                          20</a:t>
            </a:r>
          </a:p>
          <a:p>
            <a:pPr algn="just" eaLnBrk="1" hangingPunct="1">
              <a:lnSpc>
                <a:spcPct val="110000"/>
              </a:lnSpc>
              <a:spcBef>
                <a:spcPct val="50000"/>
              </a:spcBef>
              <a:defRPr/>
            </a:pPr>
            <a:r>
              <a:rPr lang="es-ES" dirty="0">
                <a:latin typeface="Arial" charset="0"/>
                <a:cs typeface="Times New Roman" pitchFamily="18" charset="0"/>
              </a:rPr>
              <a:t>                                                             Total      502</a:t>
            </a:r>
          </a:p>
          <a:p>
            <a:pPr algn="ctr" eaLnBrk="1" hangingPunct="1">
              <a:lnSpc>
                <a:spcPct val="110000"/>
              </a:lnSpc>
              <a:spcBef>
                <a:spcPct val="50000"/>
              </a:spcBef>
              <a:defRPr/>
            </a:pPr>
            <a:r>
              <a:rPr lang="es-ES" dirty="0">
                <a:latin typeface="Arial" charset="0"/>
                <a:cs typeface="Times New Roman" pitchFamily="18" charset="0"/>
              </a:rPr>
              <a:t>P(X=1)=226/502    P(X=2)=206/502    P(X=3)=50/502     </a:t>
            </a:r>
            <a:r>
              <a:rPr lang="es-ES" dirty="0">
                <a:latin typeface="Arial" charset="0"/>
              </a:rPr>
              <a:t>P(X=4)=20/502</a:t>
            </a:r>
          </a:p>
          <a:p>
            <a:pPr algn="ctr" eaLnBrk="1" hangingPunct="1">
              <a:lnSpc>
                <a:spcPct val="110000"/>
              </a:lnSpc>
              <a:spcBef>
                <a:spcPct val="50000"/>
              </a:spcBef>
              <a:defRPr/>
            </a:pPr>
            <a:r>
              <a:rPr lang="pt-PT" b="1" u="sng" dirty="0">
                <a:solidFill>
                  <a:srgbClr val="C00000"/>
                </a:solidFill>
              </a:rPr>
              <a:t>La probabilidad como frecuencia realtiva se obtiene cuando se mide la variable  o experimento varias veces y tomamos la frecuencia.</a:t>
            </a:r>
            <a:endParaRPr lang="es-ES" u="sng" dirty="0">
              <a:solidFill>
                <a:srgbClr val="C00000"/>
              </a:solidFill>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8307"/>
                                        </p:tgtEl>
                                        <p:attrNameLst>
                                          <p:attrName>style.visibility</p:attrName>
                                        </p:attrNameLst>
                                      </p:cBhvr>
                                      <p:to>
                                        <p:strVal val="visible"/>
                                      </p:to>
                                    </p:set>
                                    <p:animEffect transition="in" filter="dissolve">
                                      <p:cBhvr>
                                        <p:cTn id="7" dur="500"/>
                                        <p:tgtEl>
                                          <p:spTgt spid="983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703514" y="4365104"/>
            <a:ext cx="5112567" cy="2253216"/>
          </a:xfrm>
          <a:prstGeom prst="rect">
            <a:avLst/>
          </a:prstGeom>
          <a:effectLst>
            <a:glow rad="127000">
              <a:schemeClr val="accent6"/>
            </a:glow>
          </a:effectLst>
        </p:spPr>
      </p:pic>
      <p:sp>
        <p:nvSpPr>
          <p:cNvPr id="3" name="CuadroTexto 2"/>
          <p:cNvSpPr txBox="1"/>
          <p:nvPr/>
        </p:nvSpPr>
        <p:spPr>
          <a:xfrm>
            <a:off x="1681808" y="17330"/>
            <a:ext cx="8964488" cy="1323439"/>
          </a:xfrm>
          <a:prstGeom prst="rect">
            <a:avLst/>
          </a:prstGeom>
          <a:noFill/>
        </p:spPr>
        <p:txBody>
          <a:bodyPr wrap="square" rtlCol="0">
            <a:spAutoFit/>
          </a:bodyPr>
          <a:lstStyle/>
          <a:p>
            <a:pPr algn="just"/>
            <a:r>
              <a:rPr lang="es-ES" b="1" dirty="0"/>
              <a:t>Si se hace una investigación en un Hospital para conocer la proporción de recién nacidos masculinos tomando grupos de nacimientos e incrementando 10 en cada grupo hasta llegar a 300 recién nacidos tendremos un resultado parecido al que se presenta en tabla.</a:t>
            </a:r>
          </a:p>
        </p:txBody>
      </p:sp>
      <p:sp>
        <p:nvSpPr>
          <p:cNvPr id="5" name="CuadroTexto 4"/>
          <p:cNvSpPr txBox="1"/>
          <p:nvPr/>
        </p:nvSpPr>
        <p:spPr>
          <a:xfrm>
            <a:off x="6960096" y="4149081"/>
            <a:ext cx="3528392" cy="2246769"/>
          </a:xfrm>
          <a:prstGeom prst="rect">
            <a:avLst/>
          </a:prstGeom>
          <a:noFill/>
          <a:ln w="12700">
            <a:solidFill>
              <a:schemeClr val="tx1"/>
            </a:solidFill>
          </a:ln>
        </p:spPr>
        <p:txBody>
          <a:bodyPr wrap="square" rtlCol="0">
            <a:spAutoFit/>
          </a:bodyPr>
          <a:lstStyle/>
          <a:p>
            <a:pPr algn="just"/>
            <a:r>
              <a:rPr lang="es-ES" b="1" dirty="0">
                <a:solidFill>
                  <a:srgbClr val="C00000"/>
                </a:solidFill>
              </a:rPr>
              <a:t>Ley de Regularidad: Estadística</a:t>
            </a:r>
            <a:r>
              <a:rPr lang="es-ES" dirty="0"/>
              <a:t>: </a:t>
            </a:r>
            <a:r>
              <a:rPr lang="es-ES" dirty="0">
                <a:solidFill>
                  <a:srgbClr val="C00000"/>
                </a:solidFill>
              </a:rPr>
              <a:t>Tendencia de la frecuencia relativa a  estabilizarse alrededor de un valor cuando el número de observaciones de la </a:t>
            </a:r>
            <a:r>
              <a:rPr lang="es-ES" b="1" dirty="0">
                <a:solidFill>
                  <a:srgbClr val="C00000"/>
                </a:solidFill>
              </a:rPr>
              <a:t>VA </a:t>
            </a:r>
            <a:r>
              <a:rPr lang="es-ES" dirty="0">
                <a:solidFill>
                  <a:srgbClr val="C00000"/>
                </a:solidFill>
              </a:rPr>
              <a:t>se incrementa.</a:t>
            </a:r>
          </a:p>
        </p:txBody>
      </p:sp>
      <p:sp>
        <p:nvSpPr>
          <p:cNvPr id="7" name="Llamada ovalada 6"/>
          <p:cNvSpPr/>
          <p:nvPr/>
        </p:nvSpPr>
        <p:spPr>
          <a:xfrm>
            <a:off x="5087888" y="4365104"/>
            <a:ext cx="1872208" cy="864096"/>
          </a:xfrm>
          <a:prstGeom prst="wedgeEllipseCallout">
            <a:avLst>
              <a:gd name="adj1" fmla="val -23900"/>
              <a:gd name="adj2" fmla="val 6633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CuadroTexto 5"/>
          <p:cNvSpPr txBox="1"/>
          <p:nvPr/>
        </p:nvSpPr>
        <p:spPr>
          <a:xfrm>
            <a:off x="5126834" y="4566263"/>
            <a:ext cx="1896819" cy="584775"/>
          </a:xfrm>
          <a:prstGeom prst="rect">
            <a:avLst/>
          </a:prstGeom>
          <a:noFill/>
        </p:spPr>
        <p:txBody>
          <a:bodyPr wrap="square" rtlCol="0">
            <a:spAutoFit/>
          </a:bodyPr>
          <a:lstStyle/>
          <a:p>
            <a:pPr algn="ctr"/>
            <a:r>
              <a:rPr lang="es-ES" sz="1600" b="1" dirty="0"/>
              <a:t>Probabilidad del </a:t>
            </a:r>
          </a:p>
          <a:p>
            <a:pPr algn="ctr"/>
            <a:r>
              <a:rPr lang="es-ES" sz="1600" b="1" dirty="0"/>
              <a:t>resultado</a:t>
            </a:r>
          </a:p>
        </p:txBody>
      </p:sp>
      <p:pic>
        <p:nvPicPr>
          <p:cNvPr id="8" name="Imagen 7"/>
          <p:cNvPicPr>
            <a:picLocks noChangeAspect="1"/>
          </p:cNvPicPr>
          <p:nvPr/>
        </p:nvPicPr>
        <p:blipFill>
          <a:blip r:embed="rId3"/>
          <a:stretch>
            <a:fillRect/>
          </a:stretch>
        </p:blipFill>
        <p:spPr>
          <a:xfrm>
            <a:off x="1620232" y="1253058"/>
            <a:ext cx="8868256" cy="2968031"/>
          </a:xfrm>
          <a:prstGeom prst="rect">
            <a:avLst/>
          </a:prstGeom>
        </p:spPr>
      </p:pic>
    </p:spTree>
    <p:extLst>
      <p:ext uri="{BB962C8B-B14F-4D97-AF65-F5344CB8AC3E}">
        <p14:creationId xmlns:p14="http://schemas.microsoft.com/office/powerpoint/2010/main" val="1150016820"/>
      </p:ext>
    </p:extLst>
  </p:cSld>
  <p:clrMapOvr>
    <a:masterClrMapping/>
  </p:clrMapOvr>
  <p:transition spd="slow">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752185" y="3284984"/>
            <a:ext cx="950883" cy="57606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Rectángulo 2"/>
          <p:cNvSpPr/>
          <p:nvPr/>
        </p:nvSpPr>
        <p:spPr>
          <a:xfrm>
            <a:off x="7752184" y="3284984"/>
            <a:ext cx="115212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12290" name="Group 5"/>
          <p:cNvGrpSpPr>
            <a:grpSpLocks/>
          </p:cNvGrpSpPr>
          <p:nvPr/>
        </p:nvGrpSpPr>
        <p:grpSpPr bwMode="auto">
          <a:xfrm>
            <a:off x="1631951" y="188917"/>
            <a:ext cx="9035407" cy="4783136"/>
            <a:chOff x="68" y="-63"/>
            <a:chExt cx="5506" cy="3013"/>
          </a:xfrm>
        </p:grpSpPr>
        <mc:AlternateContent xmlns:mc="http://schemas.openxmlformats.org/markup-compatibility/2006" xmlns:a14="http://schemas.microsoft.com/office/drawing/2010/main">
          <mc:Choice Requires="a14">
            <p:sp>
              <p:nvSpPr>
                <p:cNvPr id="100354" name="Text Box 2"/>
                <p:cNvSpPr txBox="1">
                  <a:spLocks noChangeArrowheads="1"/>
                </p:cNvSpPr>
                <p:nvPr/>
              </p:nvSpPr>
              <p:spPr bwMode="auto">
                <a:xfrm>
                  <a:off x="68" y="-63"/>
                  <a:ext cx="5506" cy="3013"/>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ctr" eaLnBrk="1" hangingPunct="1">
                    <a:lnSpc>
                      <a:spcPct val="160000"/>
                    </a:lnSpc>
                    <a:spcBef>
                      <a:spcPct val="50000"/>
                    </a:spcBef>
                    <a:defRPr/>
                  </a:pPr>
                  <a:r>
                    <a:rPr lang="es-ES" sz="2400" b="1" dirty="0">
                      <a:solidFill>
                        <a:schemeClr val="accent2"/>
                      </a:solidFill>
                      <a:latin typeface="Arial" charset="0"/>
                      <a:cs typeface="Times New Roman" pitchFamily="18" charset="0"/>
                    </a:rPr>
                    <a:t>Modelo de distribución  o ley de probabilidad de una variable aleatoria:</a:t>
                  </a:r>
                </a:p>
                <a:p>
                  <a:pPr algn="just" eaLnBrk="1" hangingPunct="1">
                    <a:lnSpc>
                      <a:spcPct val="160000"/>
                    </a:lnSpc>
                    <a:spcBef>
                      <a:spcPct val="50000"/>
                    </a:spcBef>
                    <a:defRPr/>
                  </a:pPr>
                  <a:r>
                    <a:rPr lang="es-ES" sz="2400" b="1" dirty="0">
                      <a:latin typeface="Arial" charset="0"/>
                      <a:cs typeface="Times New Roman" pitchFamily="18" charset="0"/>
                    </a:rPr>
                    <a:t>Es la relación que existe entre los posibles valores de una variable aleatoria y sus correspondientes probabilidades</a:t>
                  </a:r>
                  <a:r>
                    <a:rPr lang="es-ES" sz="2400" dirty="0">
                      <a:latin typeface="Arial" charset="0"/>
                      <a:cs typeface="Times New Roman" pitchFamily="18" charset="0"/>
                    </a:rPr>
                    <a:t>.  Ej.:    Para la variable X (resultado del lanzamiento de un dado):</a:t>
                  </a:r>
                </a:p>
                <a:p>
                  <a:pPr lvl="2" algn="just" eaLnBrk="1" hangingPunct="1">
                    <a:lnSpc>
                      <a:spcPct val="160000"/>
                    </a:lnSpc>
                    <a:spcBef>
                      <a:spcPct val="50000"/>
                    </a:spcBef>
                    <a:defRPr/>
                  </a:pPr>
                  <a:r>
                    <a:rPr lang="es-ES" sz="2400" dirty="0">
                      <a:latin typeface="Arial" charset="0"/>
                      <a:cs typeface="Times New Roman" pitchFamily="18" charset="0"/>
                    </a:rPr>
                    <a:t>        X:        1        2       3       4        5        6</a:t>
                  </a:r>
                </a:p>
                <a:p>
                  <a:pPr lvl="2" algn="just" eaLnBrk="1" hangingPunct="1">
                    <a:lnSpc>
                      <a:spcPct val="160000"/>
                    </a:lnSpc>
                    <a:spcBef>
                      <a:spcPct val="50000"/>
                    </a:spcBef>
                    <a:defRPr/>
                  </a:pPr>
                  <a:r>
                    <a:rPr lang="es-ES" sz="2400" dirty="0">
                      <a:latin typeface="Arial" charset="0"/>
                      <a:cs typeface="Times New Roman" pitchFamily="18" charset="0"/>
                    </a:rPr>
                    <a:t>        </a:t>
                  </a:r>
                  <a:r>
                    <a:rPr lang="es-ES" sz="2400" dirty="0" err="1">
                      <a:latin typeface="Arial" charset="0"/>
                      <a:cs typeface="Times New Roman" pitchFamily="18" charset="0"/>
                    </a:rPr>
                    <a:t>Prob</a:t>
                  </a:r>
                  <a:r>
                    <a:rPr lang="es-ES" sz="2400" dirty="0">
                      <a:latin typeface="Arial" charset="0"/>
                      <a:cs typeface="Times New Roman" pitchFamily="18" charset="0"/>
                    </a:rPr>
                    <a:t>. 1/6     1/6    1/6    1/6     1/6     1/6       </a:t>
                  </a:r>
                  <a14:m>
                    <m:oMath xmlns:m="http://schemas.openxmlformats.org/officeDocument/2006/math">
                      <m:nary>
                        <m:naryPr>
                          <m:chr m:val="∑"/>
                          <m:subHide m:val="on"/>
                          <m:supHide m:val="on"/>
                          <m:ctrlPr>
                            <a:rPr lang="es-ES" sz="2400" b="1" i="1">
                              <a:solidFill>
                                <a:srgbClr val="C00000"/>
                              </a:solidFill>
                              <a:latin typeface="Cambria Math" panose="02040503050406030204" pitchFamily="18" charset="0"/>
                              <a:cs typeface="Times New Roman" pitchFamily="18" charset="0"/>
                            </a:rPr>
                          </m:ctrlPr>
                        </m:naryPr>
                        <m:sub/>
                        <m:sup/>
                        <m:e>
                          <m:r>
                            <a:rPr lang="es-ES" sz="2400" b="1" i="1">
                              <a:solidFill>
                                <a:srgbClr val="C00000"/>
                              </a:solidFill>
                              <a:latin typeface="Cambria Math" panose="02040503050406030204" pitchFamily="18" charset="0"/>
                              <a:cs typeface="Times New Roman" pitchFamily="18" charset="0"/>
                            </a:rPr>
                            <m:t>𝒇𝒓</m:t>
                          </m:r>
                          <m:r>
                            <a:rPr lang="es-ES" sz="2400" b="1" i="1">
                              <a:solidFill>
                                <a:srgbClr val="C00000"/>
                              </a:solidFill>
                              <a:latin typeface="Cambria Math" panose="02040503050406030204" pitchFamily="18" charset="0"/>
                              <a:cs typeface="Times New Roman" pitchFamily="18" charset="0"/>
                            </a:rPr>
                            <m:t>=</m:t>
                          </m:r>
                          <m:r>
                            <a:rPr lang="es-ES" sz="2400" b="1" i="1">
                              <a:solidFill>
                                <a:srgbClr val="C00000"/>
                              </a:solidFill>
                              <a:latin typeface="Cambria Math" panose="02040503050406030204" pitchFamily="18" charset="0"/>
                              <a:cs typeface="Times New Roman" pitchFamily="18" charset="0"/>
                            </a:rPr>
                            <m:t>𝟏</m:t>
                          </m:r>
                        </m:e>
                      </m:nary>
                    </m:oMath>
                  </a14:m>
                  <a:endParaRPr lang="es-ES" sz="2400" b="1" dirty="0">
                    <a:latin typeface="Arial" charset="0"/>
                    <a:cs typeface="Times New Roman" pitchFamily="18" charset="0"/>
                  </a:endParaRPr>
                </a:p>
              </p:txBody>
            </p:sp>
          </mc:Choice>
          <mc:Fallback xmlns="">
            <p:sp>
              <p:nvSpPr>
                <p:cNvPr id="100354" name="Text Box 2"/>
                <p:cNvSpPr txBox="1">
                  <a:spLocks noRot="1" noChangeAspect="1" noMove="1" noResize="1" noEditPoints="1" noAdjustHandles="1" noChangeArrowheads="1" noChangeShapeType="1" noTextEdit="1"/>
                </p:cNvSpPr>
                <p:nvPr/>
              </p:nvSpPr>
              <p:spPr bwMode="auto">
                <a:xfrm>
                  <a:off x="68" y="-63"/>
                  <a:ext cx="5506" cy="3013"/>
                </a:xfrm>
                <a:prstGeom prst="rect">
                  <a:avLst/>
                </a:prstGeom>
                <a:blipFill>
                  <a:blip r:embed="rId2"/>
                  <a:stretch>
                    <a:fillRect l="-1011" r="-1819" b="-16391"/>
                  </a:stretch>
                </a:blipFill>
                <a:ln w="12700">
                  <a:solidFill>
                    <a:srgbClr val="800000"/>
                  </a:solidFill>
                  <a:miter lim="800000"/>
                  <a:headEnd type="none" w="sm" len="sm"/>
                  <a:tailEnd type="none" w="sm" len="sm"/>
                </a:ln>
                <a:effectLst/>
              </p:spPr>
              <p:txBody>
                <a:bodyPr/>
                <a:lstStyle/>
                <a:p>
                  <a:r>
                    <a:rPr lang="en-US">
                      <a:noFill/>
                    </a:rPr>
                    <a:t> </a:t>
                  </a:r>
                </a:p>
              </p:txBody>
            </p:sp>
          </mc:Fallback>
        </mc:AlternateContent>
        <p:sp>
          <p:nvSpPr>
            <p:cNvPr id="12292" name="Line 4"/>
            <p:cNvSpPr>
              <a:spLocks noChangeShapeType="1"/>
            </p:cNvSpPr>
            <p:nvPr/>
          </p:nvSpPr>
          <p:spPr bwMode="auto">
            <a:xfrm>
              <a:off x="1020" y="2432"/>
              <a:ext cx="335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sz="2400"/>
            </a:p>
          </p:txBody>
        </p:sp>
      </p:grpSp>
      <p:sp>
        <p:nvSpPr>
          <p:cNvPr id="2" name="CuadroTexto 1"/>
          <p:cNvSpPr txBox="1"/>
          <p:nvPr/>
        </p:nvSpPr>
        <p:spPr>
          <a:xfrm>
            <a:off x="1739739" y="5461774"/>
            <a:ext cx="8640959" cy="830997"/>
          </a:xfrm>
          <a:prstGeom prst="rect">
            <a:avLst/>
          </a:prstGeom>
          <a:noFill/>
          <a:ln w="38100">
            <a:solidFill>
              <a:schemeClr val="tx1"/>
            </a:solidFill>
          </a:ln>
        </p:spPr>
        <p:txBody>
          <a:bodyPr wrap="square" rtlCol="0">
            <a:spAutoFit/>
          </a:bodyPr>
          <a:lstStyle/>
          <a:p>
            <a:pPr algn="ctr"/>
            <a:r>
              <a:rPr lang="es-ES" sz="2400" dirty="0">
                <a:solidFill>
                  <a:srgbClr val="C00000"/>
                </a:solidFill>
              </a:rPr>
              <a:t>La sumatoria de todas las frecuencias relativas es igual 1.</a:t>
            </a:r>
          </a:p>
          <a:p>
            <a:pPr algn="ctr"/>
            <a:endParaRPr lang="es-ES" sz="2400" u="sng" dirty="0">
              <a:solidFill>
                <a:srgbClr val="C00000"/>
              </a:solidFill>
            </a:endParaRPr>
          </a:p>
        </p:txBody>
      </p:sp>
      <p:sp>
        <p:nvSpPr>
          <p:cNvPr id="6" name="Flecha derecha 5"/>
          <p:cNvSpPr/>
          <p:nvPr/>
        </p:nvSpPr>
        <p:spPr>
          <a:xfrm>
            <a:off x="8739579" y="4797152"/>
            <a:ext cx="288032"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spd="slow">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Text Box 3"/>
          <p:cNvSpPr txBox="1">
            <a:spLocks noChangeArrowheads="1"/>
          </p:cNvSpPr>
          <p:nvPr/>
        </p:nvSpPr>
        <p:spPr bwMode="auto">
          <a:xfrm>
            <a:off x="-10743" y="1412776"/>
            <a:ext cx="12191999" cy="5078313"/>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10000"/>
              </a:lnSpc>
              <a:spcBef>
                <a:spcPct val="50000"/>
              </a:spcBef>
              <a:defRPr/>
            </a:pPr>
            <a:r>
              <a:rPr lang="es-ES" sz="2400" b="1" dirty="0">
                <a:solidFill>
                  <a:srgbClr val="FF0000"/>
                </a:solidFill>
                <a:latin typeface="Arial" charset="0"/>
                <a:cs typeface="Times New Roman" pitchFamily="18" charset="0"/>
              </a:rPr>
              <a:t>La forma en que se calcula la probabilidad le da nombre a la ley de distribución de probabilidad de la variable aleatoria</a:t>
            </a:r>
          </a:p>
          <a:p>
            <a:pPr algn="just" eaLnBrk="1" hangingPunct="1">
              <a:lnSpc>
                <a:spcPct val="110000"/>
              </a:lnSpc>
              <a:spcBef>
                <a:spcPct val="50000"/>
              </a:spcBef>
              <a:defRPr/>
            </a:pPr>
            <a:r>
              <a:rPr lang="es-ES" sz="2400" dirty="0">
                <a:solidFill>
                  <a:schemeClr val="accent2"/>
                </a:solidFill>
                <a:latin typeface="Arial" charset="0"/>
                <a:cs typeface="Times New Roman" pitchFamily="18" charset="0"/>
              </a:rPr>
              <a:t>Ej.</a:t>
            </a:r>
            <a:r>
              <a:rPr lang="es-ES" sz="2400" dirty="0">
                <a:latin typeface="Arial" charset="0"/>
                <a:cs typeface="Times New Roman" pitchFamily="18" charset="0"/>
              </a:rPr>
              <a:t>   Para variables aleatorias </a:t>
            </a:r>
            <a:r>
              <a:rPr lang="es-ES" sz="2400" dirty="0" smtClean="0">
                <a:latin typeface="Arial" charset="0"/>
                <a:cs typeface="Times New Roman" pitchFamily="18" charset="0"/>
              </a:rPr>
              <a:t>discretas</a:t>
            </a:r>
          </a:p>
          <a:p>
            <a:pPr algn="just"/>
            <a:r>
              <a:rPr lang="es-ES" sz="2400" dirty="0" smtClean="0">
                <a:latin typeface="Arial" charset="0"/>
                <a:cs typeface="Times New Roman" pitchFamily="18" charset="0"/>
              </a:rPr>
              <a:t>Distribución </a:t>
            </a:r>
            <a:r>
              <a:rPr lang="es-ES" sz="2400" b="1" dirty="0" smtClean="0">
                <a:solidFill>
                  <a:srgbClr val="FF0000"/>
                </a:solidFill>
                <a:latin typeface="Arial" charset="0"/>
                <a:cs typeface="Times New Roman" pitchFamily="18" charset="0"/>
              </a:rPr>
              <a:t>Binomial</a:t>
            </a:r>
            <a:r>
              <a:rPr lang="es-ES" sz="2400" dirty="0" smtClean="0">
                <a:solidFill>
                  <a:schemeClr val="accent2"/>
                </a:solidFill>
                <a:latin typeface="Arial" charset="0"/>
                <a:cs typeface="Times New Roman" pitchFamily="18" charset="0"/>
              </a:rPr>
              <a:t>: El experimento aleatorio solo tiene dos posibilidades expresadas en forma de éxito </a:t>
            </a:r>
            <a:r>
              <a:rPr lang="es-ES" sz="2400" dirty="0">
                <a:solidFill>
                  <a:schemeClr val="accent2"/>
                </a:solidFill>
                <a:latin typeface="Arial" charset="0"/>
                <a:cs typeface="Times New Roman" pitchFamily="18" charset="0"/>
              </a:rPr>
              <a:t>(x=1) o fracaso </a:t>
            </a:r>
            <a:r>
              <a:rPr lang="es-ES" sz="2400" dirty="0" smtClean="0">
                <a:solidFill>
                  <a:schemeClr val="accent2"/>
                </a:solidFill>
                <a:latin typeface="Arial" charset="0"/>
                <a:cs typeface="Times New Roman" pitchFamily="18" charset="0"/>
              </a:rPr>
              <a:t> (x=0</a:t>
            </a:r>
            <a:r>
              <a:rPr lang="es-ES" sz="2400" dirty="0">
                <a:solidFill>
                  <a:schemeClr val="accent2"/>
                </a:solidFill>
                <a:latin typeface="Arial" charset="0"/>
                <a:cs typeface="Times New Roman" pitchFamily="18" charset="0"/>
              </a:rPr>
              <a:t>) en </a:t>
            </a:r>
            <a:r>
              <a:rPr lang="es-ES" sz="2400" dirty="0" smtClean="0">
                <a:solidFill>
                  <a:schemeClr val="accent2"/>
                </a:solidFill>
                <a:latin typeface="Arial" charset="0"/>
                <a:cs typeface="Times New Roman" pitchFamily="18" charset="0"/>
              </a:rPr>
              <a:t>n repeticiones del mismo. Ej. </a:t>
            </a:r>
            <a:r>
              <a:rPr lang="es-ES" sz="2400" dirty="0">
                <a:solidFill>
                  <a:schemeClr val="accent2"/>
                </a:solidFill>
                <a:latin typeface="Arial" charset="0"/>
                <a:cs typeface="Times New Roman" pitchFamily="18" charset="0"/>
              </a:rPr>
              <a:t>Nº de reacciones negativas ante un fármaco </a:t>
            </a:r>
            <a:r>
              <a:rPr lang="es-ES" sz="2400" dirty="0" smtClean="0">
                <a:solidFill>
                  <a:schemeClr val="accent2"/>
                </a:solidFill>
                <a:latin typeface="Arial" charset="0"/>
                <a:cs typeface="Times New Roman" pitchFamily="18" charset="0"/>
              </a:rPr>
              <a:t>administrado </a:t>
            </a:r>
            <a:r>
              <a:rPr lang="es-ES" sz="2400" dirty="0">
                <a:solidFill>
                  <a:schemeClr val="accent2"/>
                </a:solidFill>
                <a:latin typeface="Arial" charset="0"/>
                <a:cs typeface="Times New Roman" pitchFamily="18" charset="0"/>
              </a:rPr>
              <a:t>a 40 </a:t>
            </a:r>
            <a:r>
              <a:rPr lang="es-ES" sz="2400" dirty="0" smtClean="0">
                <a:solidFill>
                  <a:schemeClr val="accent2"/>
                </a:solidFill>
                <a:latin typeface="Arial" charset="0"/>
                <a:cs typeface="Times New Roman" pitchFamily="18" charset="0"/>
              </a:rPr>
              <a:t>pacientes.              </a:t>
            </a:r>
          </a:p>
          <a:p>
            <a:pPr algn="just"/>
            <a:r>
              <a:rPr lang="es-ES" sz="2400" dirty="0" smtClean="0">
                <a:latin typeface="Arial" charset="0"/>
                <a:cs typeface="Times New Roman" pitchFamily="18" charset="0"/>
              </a:rPr>
              <a:t>Distribución </a:t>
            </a:r>
            <a:r>
              <a:rPr lang="es-ES" sz="2400" dirty="0">
                <a:latin typeface="Arial" charset="0"/>
                <a:cs typeface="Times New Roman" pitchFamily="18" charset="0"/>
              </a:rPr>
              <a:t>de </a:t>
            </a:r>
            <a:r>
              <a:rPr lang="es-ES" sz="2400" b="1" dirty="0" err="1" smtClean="0">
                <a:solidFill>
                  <a:srgbClr val="FF0000"/>
                </a:solidFill>
                <a:latin typeface="Arial" charset="0"/>
                <a:cs typeface="Times New Roman" pitchFamily="18" charset="0"/>
              </a:rPr>
              <a:t>Poisson</a:t>
            </a:r>
            <a:r>
              <a:rPr lang="es-ES" sz="2400" dirty="0" smtClean="0">
                <a:solidFill>
                  <a:schemeClr val="accent2"/>
                </a:solidFill>
                <a:latin typeface="Arial" charset="0"/>
                <a:cs typeface="Times New Roman" pitchFamily="18" charset="0"/>
              </a:rPr>
              <a:t>: </a:t>
            </a:r>
            <a:r>
              <a:rPr lang="es-ES" sz="2400" dirty="0">
                <a:solidFill>
                  <a:schemeClr val="accent2"/>
                </a:solidFill>
                <a:latin typeface="Arial" charset="0"/>
                <a:cs typeface="Times New Roman" pitchFamily="18" charset="0"/>
              </a:rPr>
              <a:t>Se define la variable aleatoria X como el número de sucesos que ocurren en un intervalo continuo de tiempo,  longitud o espacio, de un tamaño </a:t>
            </a:r>
            <a:r>
              <a:rPr lang="es-ES" sz="2400" dirty="0" smtClean="0">
                <a:solidFill>
                  <a:schemeClr val="accent2"/>
                </a:solidFill>
                <a:latin typeface="Arial" charset="0"/>
                <a:cs typeface="Times New Roman" pitchFamily="18" charset="0"/>
              </a:rPr>
              <a:t>determinado. Ej. </a:t>
            </a:r>
            <a:r>
              <a:rPr lang="es-ES" sz="2400" dirty="0">
                <a:solidFill>
                  <a:schemeClr val="accent2"/>
                </a:solidFill>
                <a:latin typeface="Arial" charset="0"/>
                <a:cs typeface="Times New Roman" pitchFamily="18" charset="0"/>
              </a:rPr>
              <a:t>Nº de leucocitos en una gota de sangre.</a:t>
            </a:r>
          </a:p>
          <a:p>
            <a:pPr algn="just"/>
            <a:r>
              <a:rPr lang="es-ES" sz="2400" dirty="0" smtClean="0">
                <a:latin typeface="Arial" charset="0"/>
                <a:cs typeface="Times New Roman" pitchFamily="18" charset="0"/>
              </a:rPr>
              <a:t>Distribución </a:t>
            </a:r>
            <a:r>
              <a:rPr lang="es-ES" sz="2400" dirty="0">
                <a:latin typeface="Arial" charset="0"/>
                <a:cs typeface="Times New Roman" pitchFamily="18" charset="0"/>
              </a:rPr>
              <a:t>de </a:t>
            </a:r>
            <a:r>
              <a:rPr lang="es-ES" sz="2400" b="1" dirty="0" smtClean="0">
                <a:solidFill>
                  <a:srgbClr val="FF0000"/>
                </a:solidFill>
                <a:latin typeface="Arial" charset="0"/>
                <a:cs typeface="Times New Roman" pitchFamily="18" charset="0"/>
              </a:rPr>
              <a:t>Bernoulli</a:t>
            </a:r>
            <a:r>
              <a:rPr lang="es-ES" sz="2400" dirty="0" smtClean="0">
                <a:solidFill>
                  <a:schemeClr val="accent2"/>
                </a:solidFill>
                <a:latin typeface="Arial" charset="0"/>
                <a:cs typeface="Times New Roman" pitchFamily="18" charset="0"/>
              </a:rPr>
              <a:t>:  Es la aproximación de la binomial a la distribución normal. </a:t>
            </a:r>
            <a:endParaRPr lang="es-ES" sz="2400" dirty="0">
              <a:solidFill>
                <a:schemeClr val="accent2"/>
              </a:solidFill>
              <a:latin typeface="Arial" charset="0"/>
              <a:cs typeface="Times New Roman" pitchFamily="18" charset="0"/>
            </a:endParaRPr>
          </a:p>
          <a:p>
            <a:pPr algn="just" eaLnBrk="1" hangingPunct="1">
              <a:lnSpc>
                <a:spcPct val="110000"/>
              </a:lnSpc>
              <a:spcBef>
                <a:spcPct val="50000"/>
              </a:spcBef>
              <a:defRPr/>
            </a:pPr>
            <a:r>
              <a:rPr lang="es-ES" sz="2400" dirty="0">
                <a:latin typeface="Arial" charset="0"/>
                <a:cs typeface="Times New Roman" pitchFamily="18" charset="0"/>
              </a:rPr>
              <a:t>Para variables continuas, una de las leyes más conocidas y de mayor importancia para la medicina, la constituye la </a:t>
            </a:r>
            <a:r>
              <a:rPr lang="es-ES" sz="2400" dirty="0">
                <a:solidFill>
                  <a:schemeClr val="accent2"/>
                </a:solidFill>
                <a:latin typeface="Arial" charset="0"/>
                <a:cs typeface="Times New Roman" pitchFamily="18" charset="0"/>
              </a:rPr>
              <a:t>Ley de Distribución Normal</a:t>
            </a:r>
            <a:endParaRPr lang="es-ES_tradnl" sz="2400" dirty="0">
              <a:solidFill>
                <a:schemeClr val="accent2"/>
              </a:solidFill>
              <a:latin typeface="Arial" charset="0"/>
              <a:cs typeface="Times New Roman" pitchFamily="18" charset="0"/>
            </a:endParaRPr>
          </a:p>
        </p:txBody>
      </p:sp>
      <p:sp>
        <p:nvSpPr>
          <p:cNvPr id="2" name="CuadroTexto 1"/>
          <p:cNvSpPr txBox="1"/>
          <p:nvPr/>
        </p:nvSpPr>
        <p:spPr>
          <a:xfrm>
            <a:off x="0" y="0"/>
            <a:ext cx="12191999" cy="1200329"/>
          </a:xfrm>
          <a:prstGeom prst="rect">
            <a:avLst/>
          </a:prstGeom>
          <a:noFill/>
          <a:ln w="28575">
            <a:solidFill>
              <a:schemeClr val="tx1"/>
            </a:solidFill>
          </a:ln>
        </p:spPr>
        <p:txBody>
          <a:bodyPr wrap="square" rtlCol="0">
            <a:spAutoFit/>
          </a:bodyPr>
          <a:lstStyle/>
          <a:p>
            <a:pPr algn="just"/>
            <a:r>
              <a:rPr lang="es-ES" sz="2400" b="1" dirty="0"/>
              <a:t>La función de densidad de probabilidad de una variable aleatoria es aquella función que para cualquier valor de la variable (ya sea un valor concreto o un intervalo por ejemplo) nos devuelve la probabilidad de dicho valor.</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1379"/>
                                        </p:tgtEl>
                                        <p:attrNameLst>
                                          <p:attrName>style.visibility</p:attrName>
                                        </p:attrNameLst>
                                      </p:cBhvr>
                                      <p:to>
                                        <p:strVal val="visible"/>
                                      </p:to>
                                    </p:set>
                                    <p:animEffect transition="in" filter="dissolve">
                                      <p:cBhvr>
                                        <p:cTn id="7" dur="500"/>
                                        <p:tgtEl>
                                          <p:spTgt spid="101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7" descr="gau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4425" y="188914"/>
            <a:ext cx="2808288" cy="200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2" name="Text Box 2"/>
          <p:cNvSpPr txBox="1">
            <a:spLocks noChangeArrowheads="1"/>
          </p:cNvSpPr>
          <p:nvPr/>
        </p:nvSpPr>
        <p:spPr bwMode="auto">
          <a:xfrm>
            <a:off x="1992313" y="1189832"/>
            <a:ext cx="5472112" cy="1717393"/>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just" eaLnBrk="1" hangingPunct="1">
              <a:lnSpc>
                <a:spcPct val="110000"/>
              </a:lnSpc>
              <a:spcBef>
                <a:spcPct val="50000"/>
              </a:spcBef>
              <a:defRPr/>
            </a:pPr>
            <a:r>
              <a:rPr lang="es-ES" sz="2400">
                <a:latin typeface="Arial" charset="0"/>
                <a:cs typeface="Times New Roman" pitchFamily="18" charset="0"/>
              </a:rPr>
              <a:t>Se llama Normal la distribución de las probabilidades de una variable aleatoria continua X que se describe por la función de densidad:</a:t>
            </a:r>
          </a:p>
        </p:txBody>
      </p:sp>
      <p:sp>
        <p:nvSpPr>
          <p:cNvPr id="102403" name="Text Box 3"/>
          <p:cNvSpPr txBox="1">
            <a:spLocks noChangeArrowheads="1"/>
          </p:cNvSpPr>
          <p:nvPr/>
        </p:nvSpPr>
        <p:spPr bwMode="auto">
          <a:xfrm>
            <a:off x="1992314" y="4853955"/>
            <a:ext cx="8353425" cy="1852815"/>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eaLnBrk="1" hangingPunct="1">
              <a:lnSpc>
                <a:spcPct val="130000"/>
              </a:lnSpc>
              <a:defRPr/>
            </a:pPr>
            <a:r>
              <a:rPr lang="es-ES_tradnl" sz="2400" b="1" dirty="0">
                <a:latin typeface="Arial" charset="0"/>
              </a:rPr>
              <a:t>La </a:t>
            </a:r>
            <a:r>
              <a:rPr lang="es-ES_tradnl" sz="2400" b="1" dirty="0">
                <a:solidFill>
                  <a:schemeClr val="accent2"/>
                </a:solidFill>
                <a:latin typeface="Arial" charset="0"/>
              </a:rPr>
              <a:t>Distribución Normal</a:t>
            </a:r>
            <a:r>
              <a:rPr lang="es-ES_tradnl" sz="2400" b="1" dirty="0">
                <a:latin typeface="Arial" charset="0"/>
              </a:rPr>
              <a:t> se determina por dos parámetros </a:t>
            </a:r>
            <a:r>
              <a:rPr lang="el-GR" sz="2400" b="1" dirty="0">
                <a:solidFill>
                  <a:schemeClr val="accent2"/>
                </a:solidFill>
                <a:latin typeface="Arial" charset="0"/>
                <a:cs typeface="Arial" charset="0"/>
              </a:rPr>
              <a:t>μ</a:t>
            </a:r>
            <a:r>
              <a:rPr lang="es-ES_tradnl" sz="2400" b="1" dirty="0">
                <a:solidFill>
                  <a:schemeClr val="accent2"/>
                </a:solidFill>
                <a:latin typeface="Arial" charset="0"/>
              </a:rPr>
              <a:t>   y  </a:t>
            </a:r>
            <a:r>
              <a:rPr lang="el-GR" sz="2400" b="1" dirty="0">
                <a:solidFill>
                  <a:schemeClr val="accent2"/>
                </a:solidFill>
                <a:latin typeface="Arial" charset="0"/>
                <a:cs typeface="Arial" charset="0"/>
              </a:rPr>
              <a:t>σ</a:t>
            </a:r>
            <a:r>
              <a:rPr lang="en-GB" sz="2400" b="1" baseline="30000" dirty="0">
                <a:solidFill>
                  <a:schemeClr val="accent2"/>
                </a:solidFill>
                <a:latin typeface="Arial" charset="0"/>
                <a:cs typeface="Arial" charset="0"/>
              </a:rPr>
              <a:t>2 </a:t>
            </a:r>
          </a:p>
          <a:p>
            <a:pPr algn="ctr" eaLnBrk="1" hangingPunct="1">
              <a:lnSpc>
                <a:spcPct val="130000"/>
              </a:lnSpc>
              <a:defRPr/>
            </a:pPr>
            <a:endParaRPr lang="en-GB" sz="2400" b="1" baseline="30000" dirty="0">
              <a:solidFill>
                <a:schemeClr val="accent2"/>
              </a:solidFill>
              <a:latin typeface="Arial" charset="0"/>
              <a:cs typeface="Arial" charset="0"/>
            </a:endParaRPr>
          </a:p>
          <a:p>
            <a:pPr algn="ctr" eaLnBrk="1" hangingPunct="1">
              <a:lnSpc>
                <a:spcPct val="130000"/>
              </a:lnSpc>
              <a:defRPr/>
            </a:pPr>
            <a:r>
              <a:rPr lang="en-GB" sz="2400" b="1" baseline="30000" dirty="0">
                <a:solidFill>
                  <a:schemeClr val="accent2"/>
                </a:solidFill>
                <a:latin typeface="Arial" charset="0"/>
                <a:cs typeface="Arial" charset="0"/>
              </a:rPr>
              <a:t> </a:t>
            </a:r>
            <a:r>
              <a:rPr lang="el-GR" sz="2400" b="1" dirty="0">
                <a:solidFill>
                  <a:schemeClr val="accent2"/>
                </a:solidFill>
                <a:latin typeface="Arial" charset="0"/>
              </a:rPr>
              <a:t>μ</a:t>
            </a:r>
            <a:r>
              <a:rPr lang="en-GB" sz="2400" dirty="0">
                <a:latin typeface="Arial" charset="0"/>
              </a:rPr>
              <a:t> (</a:t>
            </a:r>
            <a:r>
              <a:rPr lang="en-GB" sz="2400" b="1" dirty="0">
                <a:latin typeface="Arial" charset="0"/>
                <a:cs typeface="Arial" charset="0"/>
              </a:rPr>
              <a:t>Media </a:t>
            </a:r>
            <a:r>
              <a:rPr lang="en-GB" sz="2400" b="1" dirty="0" err="1">
                <a:latin typeface="Arial" charset="0"/>
                <a:cs typeface="Arial" charset="0"/>
              </a:rPr>
              <a:t>poblacional</a:t>
            </a:r>
            <a:r>
              <a:rPr lang="en-GB" sz="2400" b="1" dirty="0">
                <a:latin typeface="Arial" charset="0"/>
                <a:cs typeface="Arial" charset="0"/>
              </a:rPr>
              <a:t>)  </a:t>
            </a:r>
            <a:r>
              <a:rPr lang="el-GR" sz="2400" b="1" dirty="0">
                <a:solidFill>
                  <a:schemeClr val="accent2"/>
                </a:solidFill>
                <a:latin typeface="Arial" charset="0"/>
              </a:rPr>
              <a:t>σ</a:t>
            </a:r>
            <a:r>
              <a:rPr lang="en-GB" sz="2400" b="1" baseline="30000" dirty="0">
                <a:solidFill>
                  <a:schemeClr val="accent2"/>
                </a:solidFill>
                <a:latin typeface="Arial" charset="0"/>
              </a:rPr>
              <a:t>2</a:t>
            </a:r>
            <a:r>
              <a:rPr lang="en-GB" sz="2400" dirty="0">
                <a:latin typeface="Arial" charset="0"/>
              </a:rPr>
              <a:t> (</a:t>
            </a:r>
            <a:r>
              <a:rPr lang="en-GB" sz="2400" b="1" dirty="0" err="1">
                <a:latin typeface="Arial" charset="0"/>
              </a:rPr>
              <a:t>V</a:t>
            </a:r>
            <a:r>
              <a:rPr lang="en-GB" sz="2400" b="1" dirty="0" err="1">
                <a:latin typeface="Arial" charset="0"/>
                <a:cs typeface="Arial" charset="0"/>
              </a:rPr>
              <a:t>arianza</a:t>
            </a:r>
            <a:r>
              <a:rPr lang="en-GB" sz="2400" b="1" dirty="0">
                <a:latin typeface="Arial" charset="0"/>
                <a:cs typeface="Arial" charset="0"/>
              </a:rPr>
              <a:t> </a:t>
            </a:r>
            <a:r>
              <a:rPr lang="en-GB" sz="2400" b="1" dirty="0" err="1">
                <a:latin typeface="Arial" charset="0"/>
                <a:cs typeface="Arial" charset="0"/>
              </a:rPr>
              <a:t>poblacional</a:t>
            </a:r>
            <a:r>
              <a:rPr lang="en-GB" sz="2400" b="1" dirty="0">
                <a:latin typeface="Arial" charset="0"/>
                <a:cs typeface="Arial" charset="0"/>
              </a:rPr>
              <a:t>)</a:t>
            </a:r>
            <a:endParaRPr lang="el-GR" sz="2400" b="1" dirty="0">
              <a:latin typeface="Arial" charset="0"/>
              <a:cs typeface="Arial" charset="0"/>
            </a:endParaRPr>
          </a:p>
        </p:txBody>
      </p:sp>
      <p:graphicFrame>
        <p:nvGraphicFramePr>
          <p:cNvPr id="14341" name="Object 4"/>
          <p:cNvGraphicFramePr>
            <a:graphicFrameLocks noChangeAspect="1"/>
          </p:cNvGraphicFramePr>
          <p:nvPr>
            <p:extLst>
              <p:ext uri="{D42A27DB-BD31-4B8C-83A1-F6EECF244321}">
                <p14:modId xmlns:p14="http://schemas.microsoft.com/office/powerpoint/2010/main" val="3659562046"/>
              </p:ext>
            </p:extLst>
          </p:nvPr>
        </p:nvGraphicFramePr>
        <p:xfrm>
          <a:off x="4017963" y="3066572"/>
          <a:ext cx="4302125" cy="1509712"/>
        </p:xfrm>
        <a:graphic>
          <a:graphicData uri="http://schemas.openxmlformats.org/presentationml/2006/ole">
            <mc:AlternateContent xmlns:mc="http://schemas.openxmlformats.org/markup-compatibility/2006">
              <mc:Choice xmlns:v="urn:schemas-microsoft-com:vml" Requires="v">
                <p:oleObj spid="_x0000_s14395" name="Ecuación" r:id="rId4" imgW="1993900" imgH="863600" progId="Equation.3">
                  <p:embed/>
                </p:oleObj>
              </mc:Choice>
              <mc:Fallback>
                <p:oleObj name="Ecuación" r:id="rId4" imgW="1993900" imgH="863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17963" y="3066572"/>
                        <a:ext cx="4302125" cy="1509712"/>
                      </a:xfrm>
                      <a:prstGeom prst="rect">
                        <a:avLst/>
                      </a:prstGeom>
                      <a:solidFill>
                        <a:schemeClr val="bg1"/>
                      </a:solidFill>
                      <a:ln w="285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2" name="Text Box 5"/>
          <p:cNvSpPr txBox="1">
            <a:spLocks noChangeArrowheads="1"/>
          </p:cNvSpPr>
          <p:nvPr/>
        </p:nvSpPr>
        <p:spPr bwMode="auto">
          <a:xfrm>
            <a:off x="8544273" y="3622991"/>
            <a:ext cx="10080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US" sz="2000" b="1" dirty="0">
                <a:latin typeface="Arial" panose="020B0604020202020204" pitchFamily="34" charset="0"/>
              </a:rPr>
              <a:t>x </a:t>
            </a:r>
            <a:r>
              <a:rPr lang="ru-RU" sz="2000" b="1" dirty="0">
                <a:latin typeface="Arial" panose="020B0604020202020204" pitchFamily="34" charset="0"/>
                <a:cs typeface="Arial" panose="020B0604020202020204" pitchFamily="34" charset="0"/>
              </a:rPr>
              <a:t>є</a:t>
            </a:r>
            <a:r>
              <a:rPr lang="en-US" sz="2000" b="1" dirty="0">
                <a:latin typeface="Arial" panose="020B0604020202020204" pitchFamily="34" charset="0"/>
                <a:cs typeface="Arial" panose="020B0604020202020204" pitchFamily="34" charset="0"/>
              </a:rPr>
              <a:t> R</a:t>
            </a:r>
            <a:endParaRPr lang="ru-RU" sz="2000" b="1" dirty="0">
              <a:latin typeface="Arial" panose="020B0604020202020204" pitchFamily="34" charset="0"/>
              <a:cs typeface="Arial" panose="020B0604020202020204" pitchFamily="34" charset="0"/>
            </a:endParaRPr>
          </a:p>
        </p:txBody>
      </p:sp>
      <p:sp>
        <p:nvSpPr>
          <p:cNvPr id="14343" name="Text Box 6"/>
          <p:cNvSpPr txBox="1">
            <a:spLocks noChangeArrowheads="1"/>
          </p:cNvSpPr>
          <p:nvPr/>
        </p:nvSpPr>
        <p:spPr bwMode="auto">
          <a:xfrm>
            <a:off x="1992313" y="242834"/>
            <a:ext cx="3960812" cy="830997"/>
          </a:xfrm>
          <a:prstGeom prst="rect">
            <a:avLst/>
          </a:prstGeom>
          <a:solidFill>
            <a:schemeClr val="accent1">
              <a:lumMod val="20000"/>
              <a:lumOff val="80000"/>
            </a:schemeClr>
          </a:solidFill>
          <a:ln>
            <a:noFill/>
          </a:ln>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400" dirty="0">
                <a:solidFill>
                  <a:srgbClr val="800000"/>
                </a:solidFill>
                <a:latin typeface="Arial" panose="020B0604020202020204" pitchFamily="34" charset="0"/>
              </a:rPr>
              <a:t>Distribución Normal o de Gauss</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03"/>
                                        </p:tgtEl>
                                        <p:attrNameLst>
                                          <p:attrName>style.visibility</p:attrName>
                                        </p:attrNameLst>
                                      </p:cBhvr>
                                      <p:to>
                                        <p:strVal val="visible"/>
                                      </p:to>
                                    </p:set>
                                    <p:animEffect transition="in" filter="dissolve">
                                      <p:cBhvr>
                                        <p:cTn id="7" dur="500"/>
                                        <p:tgtEl>
                                          <p:spTgt spid="102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ext Box 2"/>
          <p:cNvSpPr txBox="1">
            <a:spLocks noChangeArrowheads="1"/>
          </p:cNvSpPr>
          <p:nvPr/>
        </p:nvSpPr>
        <p:spPr bwMode="auto">
          <a:xfrm>
            <a:off x="1957389" y="608014"/>
            <a:ext cx="8351837" cy="439737"/>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10000"/>
              </a:lnSpc>
              <a:spcBef>
                <a:spcPct val="50000"/>
              </a:spcBef>
              <a:defRPr/>
            </a:pPr>
            <a:r>
              <a:rPr lang="es-ES">
                <a:latin typeface="Arial" charset="0"/>
                <a:cs typeface="Times New Roman" pitchFamily="18" charset="0"/>
              </a:rPr>
              <a:t>Gráfico de la función de densidad de la Distribución Normal</a:t>
            </a:r>
          </a:p>
        </p:txBody>
      </p:sp>
      <p:pic>
        <p:nvPicPr>
          <p:cNvPr id="1536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275" y="1484314"/>
            <a:ext cx="5024438" cy="252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 Box 6"/>
          <p:cNvSpPr txBox="1">
            <a:spLocks noChangeArrowheads="1"/>
          </p:cNvSpPr>
          <p:nvPr/>
        </p:nvSpPr>
        <p:spPr bwMode="auto">
          <a:xfrm>
            <a:off x="5664201" y="4106864"/>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l-GR" sz="2000">
                <a:latin typeface="Arial" panose="020B0604020202020204" pitchFamily="34" charset="0"/>
                <a:cs typeface="Arial" panose="020B0604020202020204" pitchFamily="34" charset="0"/>
              </a:rPr>
              <a:t>μ</a:t>
            </a:r>
          </a:p>
        </p:txBody>
      </p:sp>
      <p:sp>
        <p:nvSpPr>
          <p:cNvPr id="15365" name="Text Box 7"/>
          <p:cNvSpPr txBox="1">
            <a:spLocks noChangeArrowheads="1"/>
          </p:cNvSpPr>
          <p:nvPr/>
        </p:nvSpPr>
        <p:spPr bwMode="auto">
          <a:xfrm>
            <a:off x="4800601" y="4149726"/>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a</a:t>
            </a:r>
            <a:endParaRPr lang="el-GR" sz="2000">
              <a:latin typeface="Arial" panose="020B0604020202020204" pitchFamily="34" charset="0"/>
              <a:cs typeface="Arial" panose="020B0604020202020204" pitchFamily="34" charset="0"/>
            </a:endParaRPr>
          </a:p>
        </p:txBody>
      </p:sp>
      <p:sp>
        <p:nvSpPr>
          <p:cNvPr id="15366" name="Text Box 8"/>
          <p:cNvSpPr txBox="1">
            <a:spLocks noChangeArrowheads="1"/>
          </p:cNvSpPr>
          <p:nvPr/>
        </p:nvSpPr>
        <p:spPr bwMode="auto">
          <a:xfrm>
            <a:off x="6456363" y="4149726"/>
            <a:ext cx="3603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b</a:t>
            </a:r>
            <a:endParaRPr lang="el-GR" sz="2000">
              <a:latin typeface="Arial" panose="020B0604020202020204" pitchFamily="34" charset="0"/>
              <a:cs typeface="Arial" panose="020B0604020202020204" pitchFamily="34" charset="0"/>
            </a:endParaRPr>
          </a:p>
        </p:txBody>
      </p:sp>
      <p:sp>
        <p:nvSpPr>
          <p:cNvPr id="15367" name="Text Box 9"/>
          <p:cNvSpPr txBox="1">
            <a:spLocks noChangeArrowheads="1"/>
          </p:cNvSpPr>
          <p:nvPr/>
        </p:nvSpPr>
        <p:spPr bwMode="auto">
          <a:xfrm>
            <a:off x="6816726" y="1268414"/>
            <a:ext cx="2447925" cy="396875"/>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000">
                <a:solidFill>
                  <a:srgbClr val="FFFF00"/>
                </a:solidFill>
                <a:latin typeface="Arial" panose="020B0604020202020204" pitchFamily="34" charset="0"/>
              </a:rPr>
              <a:t>Campana de Gauss</a:t>
            </a:r>
          </a:p>
        </p:txBody>
      </p:sp>
      <p:sp>
        <p:nvSpPr>
          <p:cNvPr id="15368" name="Text Box 10"/>
          <p:cNvSpPr txBox="1">
            <a:spLocks noChangeArrowheads="1"/>
          </p:cNvSpPr>
          <p:nvPr/>
        </p:nvSpPr>
        <p:spPr bwMode="auto">
          <a:xfrm>
            <a:off x="7823201" y="4111626"/>
            <a:ext cx="360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x</a:t>
            </a:r>
            <a:endParaRPr lang="el-GR" sz="2000">
              <a:latin typeface="Arial" panose="020B0604020202020204" pitchFamily="34" charset="0"/>
              <a:cs typeface="Arial" panose="020B0604020202020204" pitchFamily="34" charset="0"/>
            </a:endParaRPr>
          </a:p>
        </p:txBody>
      </p:sp>
      <p:sp>
        <p:nvSpPr>
          <p:cNvPr id="15369" name="Text Box 11"/>
          <p:cNvSpPr txBox="1">
            <a:spLocks noChangeArrowheads="1"/>
          </p:cNvSpPr>
          <p:nvPr/>
        </p:nvSpPr>
        <p:spPr bwMode="auto">
          <a:xfrm>
            <a:off x="5159375" y="1268414"/>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f(x)</a:t>
            </a:r>
            <a:endParaRPr lang="el-GR" sz="2000">
              <a:latin typeface="Arial" panose="020B0604020202020204" pitchFamily="34" charset="0"/>
              <a:cs typeface="Arial" panose="020B0604020202020204" pitchFamily="34" charset="0"/>
            </a:endParaRPr>
          </a:p>
        </p:txBody>
      </p:sp>
      <p:sp>
        <p:nvSpPr>
          <p:cNvPr id="15370" name="Rectangle 12"/>
          <p:cNvSpPr>
            <a:spLocks noChangeArrowheads="1"/>
          </p:cNvSpPr>
          <p:nvPr/>
        </p:nvSpPr>
        <p:spPr bwMode="auto">
          <a:xfrm>
            <a:off x="2987675" y="4868863"/>
            <a:ext cx="503238" cy="360362"/>
          </a:xfrm>
          <a:prstGeom prst="rect">
            <a:avLst/>
          </a:prstGeom>
          <a:solidFill>
            <a:srgbClr val="66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5371" name="Text Box 13"/>
          <p:cNvSpPr txBox="1">
            <a:spLocks noChangeArrowheads="1"/>
          </p:cNvSpPr>
          <p:nvPr/>
        </p:nvSpPr>
        <p:spPr bwMode="auto">
          <a:xfrm>
            <a:off x="3406775" y="4868864"/>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P(X&lt;a)</a:t>
            </a:r>
          </a:p>
        </p:txBody>
      </p:sp>
      <p:sp>
        <p:nvSpPr>
          <p:cNvPr id="15372" name="Rectangle 14"/>
          <p:cNvSpPr>
            <a:spLocks noChangeArrowheads="1"/>
          </p:cNvSpPr>
          <p:nvPr/>
        </p:nvSpPr>
        <p:spPr bwMode="auto">
          <a:xfrm>
            <a:off x="4930775" y="4873626"/>
            <a:ext cx="503238" cy="360363"/>
          </a:xfrm>
          <a:prstGeom prst="rect">
            <a:avLst/>
          </a:prstGeom>
          <a:solidFill>
            <a:srgbClr val="FF33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5373" name="Text Box 15"/>
          <p:cNvSpPr txBox="1">
            <a:spLocks noChangeArrowheads="1"/>
          </p:cNvSpPr>
          <p:nvPr/>
        </p:nvSpPr>
        <p:spPr bwMode="auto">
          <a:xfrm>
            <a:off x="5519739" y="4868864"/>
            <a:ext cx="15843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sym typeface="Symbol" panose="05050102010706020507" pitchFamily="18" charset="2"/>
              </a:rPr>
              <a:t>P(a </a:t>
            </a:r>
            <a:r>
              <a:rPr lang="pt-PT" sz="2000" b="1">
                <a:latin typeface="Arial" panose="020B0604020202020204" pitchFamily="34" charset="0"/>
                <a:sym typeface="Symbol" panose="05050102010706020507" pitchFamily="18" charset="2"/>
              </a:rPr>
              <a:t> </a:t>
            </a:r>
            <a:r>
              <a:rPr lang="pt-PT" sz="2000">
                <a:latin typeface="Arial" panose="020B0604020202020204" pitchFamily="34" charset="0"/>
                <a:sym typeface="Symbol" panose="05050102010706020507" pitchFamily="18" charset="2"/>
              </a:rPr>
              <a:t>X </a:t>
            </a:r>
            <a:r>
              <a:rPr lang="pt-PT" sz="2000" b="1">
                <a:latin typeface="Arial" panose="020B0604020202020204" pitchFamily="34" charset="0"/>
                <a:sym typeface="Symbol" panose="05050102010706020507" pitchFamily="18" charset="2"/>
              </a:rPr>
              <a:t></a:t>
            </a:r>
            <a:r>
              <a:rPr lang="pt-PT" sz="2000">
                <a:latin typeface="Arial" panose="020B0604020202020204" pitchFamily="34" charset="0"/>
                <a:sym typeface="Symbol" panose="05050102010706020507" pitchFamily="18" charset="2"/>
              </a:rPr>
              <a:t> b</a:t>
            </a:r>
            <a:r>
              <a:rPr lang="pt-PT" sz="2000">
                <a:latin typeface="Arial" panose="020B0604020202020204" pitchFamily="34" charset="0"/>
              </a:rPr>
              <a:t>)</a:t>
            </a:r>
          </a:p>
        </p:txBody>
      </p:sp>
      <p:sp>
        <p:nvSpPr>
          <p:cNvPr id="15374" name="Rectangle 16"/>
          <p:cNvSpPr>
            <a:spLocks noChangeArrowheads="1"/>
          </p:cNvSpPr>
          <p:nvPr/>
        </p:nvSpPr>
        <p:spPr bwMode="auto">
          <a:xfrm>
            <a:off x="7319964" y="4868863"/>
            <a:ext cx="503237" cy="360362"/>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5375" name="Text Box 17"/>
          <p:cNvSpPr txBox="1">
            <a:spLocks noChangeArrowheads="1"/>
          </p:cNvSpPr>
          <p:nvPr/>
        </p:nvSpPr>
        <p:spPr bwMode="auto">
          <a:xfrm>
            <a:off x="7739064" y="4868864"/>
            <a:ext cx="1296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P(X&gt;b)</a:t>
            </a:r>
          </a:p>
        </p:txBody>
      </p:sp>
      <p:sp>
        <p:nvSpPr>
          <p:cNvPr id="15376" name="Text Box 18"/>
          <p:cNvSpPr txBox="1">
            <a:spLocks noChangeArrowheads="1"/>
          </p:cNvSpPr>
          <p:nvPr/>
        </p:nvSpPr>
        <p:spPr bwMode="auto">
          <a:xfrm>
            <a:off x="4727575" y="5589589"/>
            <a:ext cx="2520950" cy="4159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 -&gt; Probabilidad</a:t>
            </a:r>
          </a:p>
        </p:txBody>
      </p:sp>
      <p:sp>
        <p:nvSpPr>
          <p:cNvPr id="15377" name="Line 19"/>
          <p:cNvSpPr>
            <a:spLocks noChangeShapeType="1"/>
          </p:cNvSpPr>
          <p:nvPr/>
        </p:nvSpPr>
        <p:spPr bwMode="auto">
          <a:xfrm>
            <a:off x="3216275" y="5229225"/>
            <a:ext cx="0" cy="4318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s-ES"/>
          </a:p>
        </p:txBody>
      </p:sp>
      <p:sp>
        <p:nvSpPr>
          <p:cNvPr id="15378" name="Text Box 20"/>
          <p:cNvSpPr txBox="1">
            <a:spLocks noChangeArrowheads="1"/>
          </p:cNvSpPr>
          <p:nvPr/>
        </p:nvSpPr>
        <p:spPr bwMode="auto">
          <a:xfrm>
            <a:off x="2782888" y="5661026"/>
            <a:ext cx="863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000">
                <a:latin typeface="Arial" panose="020B0604020202020204" pitchFamily="34" charset="0"/>
              </a:rPr>
              <a:t>Áreas</a:t>
            </a:r>
          </a:p>
        </p:txBody>
      </p:sp>
    </p:spTree>
  </p:cSld>
  <p:clrMapOvr>
    <a:masterClrMapping/>
  </p:clrMapOvr>
  <p:transition spd="slow">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1957389" y="608014"/>
            <a:ext cx="8351837" cy="439737"/>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10000"/>
              </a:lnSpc>
              <a:spcBef>
                <a:spcPct val="50000"/>
              </a:spcBef>
              <a:defRPr/>
            </a:pPr>
            <a:r>
              <a:rPr lang="es-ES">
                <a:latin typeface="Arial" charset="0"/>
                <a:cs typeface="Times New Roman" pitchFamily="18" charset="0"/>
              </a:rPr>
              <a:t>Ejemplo: X- Peso (Kg)   X</a:t>
            </a:r>
            <a:r>
              <a:rPr lang="en-US">
                <a:latin typeface="Arial" charset="0"/>
                <a:cs typeface="Arial" charset="0"/>
              </a:rPr>
              <a:t>~N(</a:t>
            </a:r>
            <a:r>
              <a:rPr lang="el-GR">
                <a:latin typeface="Arial" charset="0"/>
                <a:cs typeface="Arial" charset="0"/>
              </a:rPr>
              <a:t>μ</a:t>
            </a:r>
            <a:r>
              <a:rPr lang="es-ES">
                <a:latin typeface="Arial" charset="0"/>
                <a:cs typeface="Arial" charset="0"/>
              </a:rPr>
              <a:t>=</a:t>
            </a:r>
            <a:r>
              <a:rPr lang="es-ES">
                <a:solidFill>
                  <a:srgbClr val="800000"/>
                </a:solidFill>
                <a:latin typeface="Arial" charset="0"/>
                <a:cs typeface="Arial" charset="0"/>
              </a:rPr>
              <a:t>60 </a:t>
            </a:r>
            <a:r>
              <a:rPr lang="es-ES">
                <a:latin typeface="Arial" charset="0"/>
                <a:cs typeface="Arial" charset="0"/>
              </a:rPr>
              <a:t>Kg;</a:t>
            </a:r>
            <a:r>
              <a:rPr lang="el-GR">
                <a:latin typeface="Arial" charset="0"/>
                <a:cs typeface="Arial" charset="0"/>
              </a:rPr>
              <a:t>σ</a:t>
            </a:r>
            <a:r>
              <a:rPr lang="es-ES" baseline="30000">
                <a:latin typeface="Arial" charset="0"/>
                <a:cs typeface="Arial" charset="0"/>
              </a:rPr>
              <a:t>2</a:t>
            </a:r>
            <a:r>
              <a:rPr lang="es-ES">
                <a:latin typeface="Arial" charset="0"/>
                <a:cs typeface="Arial" charset="0"/>
              </a:rPr>
              <a:t>=</a:t>
            </a:r>
            <a:r>
              <a:rPr lang="es-ES">
                <a:solidFill>
                  <a:srgbClr val="800000"/>
                </a:solidFill>
                <a:latin typeface="Arial" charset="0"/>
                <a:cs typeface="Arial" charset="0"/>
              </a:rPr>
              <a:t>9 </a:t>
            </a:r>
            <a:r>
              <a:rPr lang="es-ES">
                <a:latin typeface="Arial" charset="0"/>
                <a:cs typeface="Arial" charset="0"/>
              </a:rPr>
              <a:t>Kg</a:t>
            </a:r>
            <a:r>
              <a:rPr lang="es-ES" baseline="30000">
                <a:latin typeface="Arial" charset="0"/>
                <a:cs typeface="Arial" charset="0"/>
              </a:rPr>
              <a:t>2</a:t>
            </a:r>
            <a:r>
              <a:rPr lang="es-ES">
                <a:latin typeface="Arial" charset="0"/>
                <a:cs typeface="Arial" charset="0"/>
              </a:rPr>
              <a:t>)</a:t>
            </a:r>
            <a:endParaRPr lang="el-GR">
              <a:latin typeface="Arial" charset="0"/>
              <a:cs typeface="Arial" charset="0"/>
            </a:endParaRPr>
          </a:p>
        </p:txBody>
      </p:sp>
      <p:pic>
        <p:nvPicPr>
          <p:cNvPr id="163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275" y="1484314"/>
            <a:ext cx="5024438" cy="252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ext Box 4"/>
          <p:cNvSpPr txBox="1">
            <a:spLocks noChangeArrowheads="1"/>
          </p:cNvSpPr>
          <p:nvPr/>
        </p:nvSpPr>
        <p:spPr bwMode="auto">
          <a:xfrm>
            <a:off x="5548314" y="4076701"/>
            <a:ext cx="5032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000">
                <a:latin typeface="Arial" panose="020B0604020202020204" pitchFamily="34" charset="0"/>
                <a:cs typeface="Arial" panose="020B0604020202020204" pitchFamily="34" charset="0"/>
              </a:rPr>
              <a:t>60</a:t>
            </a:r>
            <a:endParaRPr lang="el-GR" sz="2000">
              <a:latin typeface="Arial" panose="020B0604020202020204" pitchFamily="34" charset="0"/>
              <a:cs typeface="Arial" panose="020B0604020202020204" pitchFamily="34" charset="0"/>
            </a:endParaRPr>
          </a:p>
        </p:txBody>
      </p:sp>
      <p:sp>
        <p:nvSpPr>
          <p:cNvPr id="16389" name="Text Box 5"/>
          <p:cNvSpPr txBox="1">
            <a:spLocks noChangeArrowheads="1"/>
          </p:cNvSpPr>
          <p:nvPr/>
        </p:nvSpPr>
        <p:spPr bwMode="auto">
          <a:xfrm>
            <a:off x="4643439" y="4149726"/>
            <a:ext cx="574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2000">
                <a:latin typeface="Arial" panose="020B0604020202020204" pitchFamily="34" charset="0"/>
                <a:cs typeface="Arial" panose="020B0604020202020204" pitchFamily="34" charset="0"/>
              </a:rPr>
              <a:t>50</a:t>
            </a:r>
            <a:endParaRPr lang="el-GR" sz="2000">
              <a:latin typeface="Arial" panose="020B0604020202020204" pitchFamily="34" charset="0"/>
              <a:cs typeface="Arial" panose="020B0604020202020204" pitchFamily="34" charset="0"/>
            </a:endParaRPr>
          </a:p>
        </p:txBody>
      </p:sp>
      <p:sp>
        <p:nvSpPr>
          <p:cNvPr id="16390" name="Text Box 6"/>
          <p:cNvSpPr txBox="1">
            <a:spLocks noChangeArrowheads="1"/>
          </p:cNvSpPr>
          <p:nvPr/>
        </p:nvSpPr>
        <p:spPr bwMode="auto">
          <a:xfrm>
            <a:off x="6384925" y="4149726"/>
            <a:ext cx="5032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70</a:t>
            </a:r>
            <a:endParaRPr lang="el-GR" sz="2000">
              <a:latin typeface="Arial" panose="020B0604020202020204" pitchFamily="34" charset="0"/>
              <a:cs typeface="Arial" panose="020B0604020202020204" pitchFamily="34" charset="0"/>
            </a:endParaRPr>
          </a:p>
        </p:txBody>
      </p:sp>
      <p:sp>
        <p:nvSpPr>
          <p:cNvPr id="16391" name="Text Box 8"/>
          <p:cNvSpPr txBox="1">
            <a:spLocks noChangeArrowheads="1"/>
          </p:cNvSpPr>
          <p:nvPr/>
        </p:nvSpPr>
        <p:spPr bwMode="auto">
          <a:xfrm>
            <a:off x="7681913" y="4048126"/>
            <a:ext cx="1441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2000">
                <a:latin typeface="Arial" panose="020B0604020202020204" pitchFamily="34" charset="0"/>
                <a:cs typeface="Arial" panose="020B0604020202020204" pitchFamily="34" charset="0"/>
              </a:rPr>
              <a:t>Peso (Kg)</a:t>
            </a:r>
            <a:endParaRPr lang="el-GR" sz="2000">
              <a:latin typeface="Arial" panose="020B0604020202020204" pitchFamily="34" charset="0"/>
              <a:cs typeface="Arial" panose="020B0604020202020204" pitchFamily="34" charset="0"/>
            </a:endParaRPr>
          </a:p>
        </p:txBody>
      </p:sp>
      <p:sp>
        <p:nvSpPr>
          <p:cNvPr id="16392" name="Text Box 9"/>
          <p:cNvSpPr txBox="1">
            <a:spLocks noChangeArrowheads="1"/>
          </p:cNvSpPr>
          <p:nvPr/>
        </p:nvSpPr>
        <p:spPr bwMode="auto">
          <a:xfrm>
            <a:off x="5159375" y="1268414"/>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f(x)</a:t>
            </a:r>
            <a:endParaRPr lang="el-GR" sz="2000">
              <a:latin typeface="Arial" panose="020B0604020202020204" pitchFamily="34" charset="0"/>
              <a:cs typeface="Arial" panose="020B0604020202020204" pitchFamily="34" charset="0"/>
            </a:endParaRPr>
          </a:p>
        </p:txBody>
      </p:sp>
      <p:sp>
        <p:nvSpPr>
          <p:cNvPr id="16393" name="Rectangle 10"/>
          <p:cNvSpPr>
            <a:spLocks noChangeArrowheads="1"/>
          </p:cNvSpPr>
          <p:nvPr/>
        </p:nvSpPr>
        <p:spPr bwMode="auto">
          <a:xfrm>
            <a:off x="2987675" y="4868863"/>
            <a:ext cx="503238" cy="360362"/>
          </a:xfrm>
          <a:prstGeom prst="rect">
            <a:avLst/>
          </a:prstGeom>
          <a:solidFill>
            <a:srgbClr val="66FFFF"/>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6394" name="Text Box 11"/>
          <p:cNvSpPr txBox="1">
            <a:spLocks noChangeArrowheads="1"/>
          </p:cNvSpPr>
          <p:nvPr/>
        </p:nvSpPr>
        <p:spPr bwMode="auto">
          <a:xfrm>
            <a:off x="3435350" y="4868864"/>
            <a:ext cx="12969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P(X&lt;50)</a:t>
            </a:r>
          </a:p>
        </p:txBody>
      </p:sp>
      <p:sp>
        <p:nvSpPr>
          <p:cNvPr id="16395" name="Rectangle 12"/>
          <p:cNvSpPr>
            <a:spLocks noChangeArrowheads="1"/>
          </p:cNvSpPr>
          <p:nvPr/>
        </p:nvSpPr>
        <p:spPr bwMode="auto">
          <a:xfrm>
            <a:off x="4930775" y="4873626"/>
            <a:ext cx="503238" cy="360363"/>
          </a:xfrm>
          <a:prstGeom prst="rect">
            <a:avLst/>
          </a:prstGeom>
          <a:solidFill>
            <a:srgbClr val="FF33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6396" name="Text Box 13"/>
          <p:cNvSpPr txBox="1">
            <a:spLocks noChangeArrowheads="1"/>
          </p:cNvSpPr>
          <p:nvPr/>
        </p:nvSpPr>
        <p:spPr bwMode="auto">
          <a:xfrm>
            <a:off x="5273675" y="4868864"/>
            <a:ext cx="2089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sym typeface="Symbol" panose="05050102010706020507" pitchFamily="18" charset="2"/>
              </a:rPr>
              <a:t>P(50 </a:t>
            </a:r>
            <a:r>
              <a:rPr lang="pt-PT" sz="2000" b="1">
                <a:latin typeface="Arial" panose="020B0604020202020204" pitchFamily="34" charset="0"/>
                <a:sym typeface="Symbol" panose="05050102010706020507" pitchFamily="18" charset="2"/>
              </a:rPr>
              <a:t> </a:t>
            </a:r>
            <a:r>
              <a:rPr lang="pt-PT" sz="2000">
                <a:latin typeface="Arial" panose="020B0604020202020204" pitchFamily="34" charset="0"/>
                <a:sym typeface="Symbol" panose="05050102010706020507" pitchFamily="18" charset="2"/>
              </a:rPr>
              <a:t>X </a:t>
            </a:r>
            <a:r>
              <a:rPr lang="pt-PT" sz="2000" b="1">
                <a:latin typeface="Arial" panose="020B0604020202020204" pitchFamily="34" charset="0"/>
                <a:sym typeface="Symbol" panose="05050102010706020507" pitchFamily="18" charset="2"/>
              </a:rPr>
              <a:t></a:t>
            </a:r>
            <a:r>
              <a:rPr lang="pt-PT" sz="2000">
                <a:latin typeface="Arial" panose="020B0604020202020204" pitchFamily="34" charset="0"/>
                <a:sym typeface="Symbol" panose="05050102010706020507" pitchFamily="18" charset="2"/>
              </a:rPr>
              <a:t> 70</a:t>
            </a:r>
            <a:r>
              <a:rPr lang="pt-PT" sz="2000">
                <a:latin typeface="Arial" panose="020B0604020202020204" pitchFamily="34" charset="0"/>
              </a:rPr>
              <a:t>)</a:t>
            </a:r>
          </a:p>
        </p:txBody>
      </p:sp>
      <p:sp>
        <p:nvSpPr>
          <p:cNvPr id="16397" name="Rectangle 14"/>
          <p:cNvSpPr>
            <a:spLocks noChangeArrowheads="1"/>
          </p:cNvSpPr>
          <p:nvPr/>
        </p:nvSpPr>
        <p:spPr bwMode="auto">
          <a:xfrm>
            <a:off x="7777164" y="4883151"/>
            <a:ext cx="503237" cy="360363"/>
          </a:xfrm>
          <a:prstGeom prst="rect">
            <a:avLst/>
          </a:prstGeom>
          <a:solidFill>
            <a:srgbClr val="FFFF00"/>
          </a:solidFill>
          <a:ln w="9525">
            <a:solidFill>
              <a:schemeClr val="tx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sp>
        <p:nvSpPr>
          <p:cNvPr id="16398" name="Text Box 15"/>
          <p:cNvSpPr txBox="1">
            <a:spLocks noChangeArrowheads="1"/>
          </p:cNvSpPr>
          <p:nvPr/>
        </p:nvSpPr>
        <p:spPr bwMode="auto">
          <a:xfrm>
            <a:off x="8139114" y="4868864"/>
            <a:ext cx="12969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P(X&gt;70)</a:t>
            </a:r>
          </a:p>
        </p:txBody>
      </p:sp>
      <p:sp>
        <p:nvSpPr>
          <p:cNvPr id="16399" name="Text Box 16"/>
          <p:cNvSpPr txBox="1">
            <a:spLocks noChangeArrowheads="1"/>
          </p:cNvSpPr>
          <p:nvPr/>
        </p:nvSpPr>
        <p:spPr bwMode="auto">
          <a:xfrm>
            <a:off x="4727575" y="5589589"/>
            <a:ext cx="2520950" cy="415925"/>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latin typeface="Arial" panose="020B0604020202020204" pitchFamily="34" charset="0"/>
              </a:rPr>
              <a:t>P -&gt; Probabilidad</a:t>
            </a:r>
          </a:p>
        </p:txBody>
      </p:sp>
      <p:sp>
        <p:nvSpPr>
          <p:cNvPr id="16400" name="Line 17"/>
          <p:cNvSpPr>
            <a:spLocks noChangeShapeType="1"/>
          </p:cNvSpPr>
          <p:nvPr/>
        </p:nvSpPr>
        <p:spPr bwMode="auto">
          <a:xfrm>
            <a:off x="3216275" y="5229225"/>
            <a:ext cx="0" cy="4318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s-ES"/>
          </a:p>
        </p:txBody>
      </p:sp>
      <p:sp>
        <p:nvSpPr>
          <p:cNvPr id="16401" name="Text Box 18"/>
          <p:cNvSpPr txBox="1">
            <a:spLocks noChangeArrowheads="1"/>
          </p:cNvSpPr>
          <p:nvPr/>
        </p:nvSpPr>
        <p:spPr bwMode="auto">
          <a:xfrm>
            <a:off x="2782888" y="5661026"/>
            <a:ext cx="863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000">
                <a:latin typeface="Arial" panose="020B0604020202020204" pitchFamily="34" charset="0"/>
              </a:rPr>
              <a:t>Áreas</a:t>
            </a:r>
          </a:p>
        </p:txBody>
      </p:sp>
    </p:spTree>
  </p:cSld>
  <p:clrMapOvr>
    <a:masterClrMapping/>
  </p:clrMapOvr>
  <p:transition spd="slow">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p:cNvSpPr txBox="1">
            <a:spLocks noChangeArrowheads="1"/>
          </p:cNvSpPr>
          <p:nvPr/>
        </p:nvSpPr>
        <p:spPr bwMode="auto">
          <a:xfrm>
            <a:off x="2855641" y="188640"/>
            <a:ext cx="6047903" cy="498598"/>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ctr" eaLnBrk="1" hangingPunct="1">
              <a:lnSpc>
                <a:spcPct val="110000"/>
              </a:lnSpc>
              <a:spcBef>
                <a:spcPct val="50000"/>
              </a:spcBef>
              <a:defRPr/>
            </a:pPr>
            <a:r>
              <a:rPr lang="es-ES" sz="2400" b="1" dirty="0">
                <a:solidFill>
                  <a:schemeClr val="accent2"/>
                </a:solidFill>
                <a:latin typeface="Arial" charset="0"/>
                <a:cs typeface="Times New Roman" pitchFamily="18" charset="0"/>
              </a:rPr>
              <a:t>Propiedades de la Distribución Normal </a:t>
            </a:r>
            <a:endParaRPr lang="es-ES" sz="2400" b="1" dirty="0">
              <a:latin typeface="Arial" charset="0"/>
              <a:cs typeface="Times New Roman" pitchFamily="18" charset="0"/>
            </a:endParaRPr>
          </a:p>
        </p:txBody>
      </p:sp>
      <p:sp>
        <p:nvSpPr>
          <p:cNvPr id="104451" name="Text Box 3"/>
          <p:cNvSpPr txBox="1">
            <a:spLocks noChangeArrowheads="1"/>
          </p:cNvSpPr>
          <p:nvPr/>
        </p:nvSpPr>
        <p:spPr bwMode="auto">
          <a:xfrm>
            <a:off x="1775520" y="1412776"/>
            <a:ext cx="8712968" cy="4487382"/>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marL="185738" indent="-185738" eaLnBrk="1" hangingPunct="1">
              <a:lnSpc>
                <a:spcPct val="170000"/>
              </a:lnSpc>
              <a:buClr>
                <a:schemeClr val="accent2"/>
              </a:buClr>
              <a:buFont typeface="Wingdings" pitchFamily="2" charset="2"/>
              <a:buChar char="§"/>
              <a:defRPr/>
            </a:pPr>
            <a:r>
              <a:rPr lang="es-ES_tradnl" sz="2400" dirty="0">
                <a:latin typeface="Arial" charset="0"/>
              </a:rPr>
              <a:t>Es simétrica respecto a su media (µ)</a:t>
            </a:r>
            <a:endParaRPr lang="es-ES" sz="2400" dirty="0">
              <a:latin typeface="Arial" charset="0"/>
            </a:endParaRPr>
          </a:p>
          <a:p>
            <a:pPr marL="185738" indent="-185738" eaLnBrk="1" hangingPunct="1">
              <a:lnSpc>
                <a:spcPct val="170000"/>
              </a:lnSpc>
              <a:buClr>
                <a:schemeClr val="accent2"/>
              </a:buClr>
              <a:buFont typeface="Wingdings" pitchFamily="2" charset="2"/>
              <a:buChar char="§"/>
              <a:defRPr/>
            </a:pPr>
            <a:r>
              <a:rPr lang="es-ES_tradnl" sz="2400" dirty="0">
                <a:latin typeface="Arial" charset="0"/>
              </a:rPr>
              <a:t>La media la mediana y la moda coinciden, por lo que el 50% del área está a la derecha de la media y el 50% a la izquierda</a:t>
            </a:r>
            <a:r>
              <a:rPr lang="es-MX" sz="2400" dirty="0">
                <a:latin typeface="Arial" charset="0"/>
              </a:rPr>
              <a:t>.</a:t>
            </a:r>
            <a:endParaRPr lang="es-ES" sz="2400" dirty="0">
              <a:latin typeface="Arial" charset="0"/>
            </a:endParaRPr>
          </a:p>
          <a:p>
            <a:pPr marL="185738" indent="-185738" eaLnBrk="1" hangingPunct="1">
              <a:lnSpc>
                <a:spcPct val="170000"/>
              </a:lnSpc>
              <a:buClr>
                <a:schemeClr val="accent2"/>
              </a:buClr>
              <a:buFont typeface="Wingdings" pitchFamily="2" charset="2"/>
              <a:buChar char="§"/>
              <a:defRPr/>
            </a:pPr>
            <a:r>
              <a:rPr lang="es-ES_tradnl" sz="2400" dirty="0">
                <a:latin typeface="Arial" charset="0"/>
              </a:rPr>
              <a:t>El área comprendida entre la curva y el eje de las abscisas es aproximadamente igual a 1.</a:t>
            </a:r>
          </a:p>
          <a:p>
            <a:pPr marL="185738" indent="-185738" eaLnBrk="1" hangingPunct="1">
              <a:lnSpc>
                <a:spcPct val="170000"/>
              </a:lnSpc>
              <a:buClr>
                <a:schemeClr val="accent2"/>
              </a:buClr>
              <a:buFont typeface="Wingdings" pitchFamily="2" charset="2"/>
              <a:buChar char="§"/>
              <a:defRPr/>
            </a:pPr>
            <a:r>
              <a:rPr lang="el-GR" sz="2400" dirty="0">
                <a:latin typeface="Arial" charset="0"/>
                <a:cs typeface="Arial" charset="0"/>
              </a:rPr>
              <a:t>μ</a:t>
            </a:r>
            <a:r>
              <a:rPr lang="es-ES" sz="2400" dirty="0">
                <a:latin typeface="Arial" charset="0"/>
                <a:cs typeface="Arial" charset="0"/>
              </a:rPr>
              <a:t> es el parámetro de posición y </a:t>
            </a:r>
            <a:r>
              <a:rPr lang="el-GR" sz="2400" dirty="0">
                <a:latin typeface="Arial" charset="0"/>
                <a:cs typeface="Arial" charset="0"/>
              </a:rPr>
              <a:t>σ</a:t>
            </a:r>
            <a:r>
              <a:rPr lang="es-ES" sz="2400" baseline="30000" dirty="0">
                <a:latin typeface="Arial" charset="0"/>
                <a:cs typeface="Arial" charset="0"/>
              </a:rPr>
              <a:t>2</a:t>
            </a:r>
            <a:r>
              <a:rPr lang="es-ES" sz="2400" dirty="0">
                <a:latin typeface="Arial" charset="0"/>
                <a:cs typeface="Arial" charset="0"/>
              </a:rPr>
              <a:t> es el parámetro de forma.</a:t>
            </a:r>
            <a:endParaRPr lang="el-GR" sz="2400" dirty="0">
              <a:latin typeface="Arial" charset="0"/>
              <a:cs typeface="Arial" charset="0"/>
            </a:endParaRPr>
          </a:p>
        </p:txBody>
      </p:sp>
    </p:spTree>
  </p:cSld>
  <p:clrMapOvr>
    <a:masterClrMapping/>
  </p:clrMapOvr>
  <p:transition spd="slow">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919288" y="188913"/>
            <a:ext cx="8382000" cy="1369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495300" algn="l"/>
              </a:tabLst>
              <a:defRPr sz="3200">
                <a:solidFill>
                  <a:schemeClr val="tx1"/>
                </a:solidFill>
                <a:latin typeface="Times New Roman" panose="02020603050405020304" pitchFamily="18" charset="0"/>
              </a:defRPr>
            </a:lvl1pPr>
            <a:lvl2pPr marL="742950" indent="-285750">
              <a:spcBef>
                <a:spcPct val="20000"/>
              </a:spcBef>
              <a:buChar char="–"/>
              <a:tabLst>
                <a:tab pos="495300" algn="l"/>
              </a:tabLst>
              <a:defRPr sz="2800">
                <a:solidFill>
                  <a:schemeClr val="tx1"/>
                </a:solidFill>
                <a:latin typeface="Times New Roman" panose="02020603050405020304" pitchFamily="18" charset="0"/>
              </a:defRPr>
            </a:lvl2pPr>
            <a:lvl3pPr marL="1143000" indent="-228600">
              <a:spcBef>
                <a:spcPct val="20000"/>
              </a:spcBef>
              <a:buChar char="•"/>
              <a:tabLst>
                <a:tab pos="495300" algn="l"/>
              </a:tabLst>
              <a:defRPr sz="2400">
                <a:solidFill>
                  <a:schemeClr val="tx1"/>
                </a:solidFill>
                <a:latin typeface="Times New Roman" panose="02020603050405020304" pitchFamily="18" charset="0"/>
              </a:defRPr>
            </a:lvl3pPr>
            <a:lvl4pPr marL="1600200" indent="-228600">
              <a:spcBef>
                <a:spcPct val="20000"/>
              </a:spcBef>
              <a:buChar char="–"/>
              <a:tabLst>
                <a:tab pos="495300" algn="l"/>
              </a:tabLst>
              <a:defRPr sz="2000">
                <a:solidFill>
                  <a:schemeClr val="tx1"/>
                </a:solidFill>
                <a:latin typeface="Times New Roman" panose="02020603050405020304" pitchFamily="18" charset="0"/>
              </a:defRPr>
            </a:lvl4pPr>
            <a:lvl5pPr marL="2057400" indent="-228600">
              <a:spcBef>
                <a:spcPct val="20000"/>
              </a:spcBef>
              <a:buChar char="»"/>
              <a:tabLst>
                <a:tab pos="49530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9pPr>
          </a:lstStyle>
          <a:p>
            <a:pPr algn="just">
              <a:spcBef>
                <a:spcPct val="0"/>
              </a:spcBef>
              <a:buFontTx/>
              <a:buNone/>
            </a:pPr>
            <a:r>
              <a:rPr lang="es-ES_tradnl" sz="700">
                <a:cs typeface="Times New Roman" panose="02020603050405020304" pitchFamily="18" charset="0"/>
              </a:rPr>
              <a:t>  	</a:t>
            </a:r>
          </a:p>
          <a:p>
            <a:pPr algn="just">
              <a:spcBef>
                <a:spcPct val="0"/>
              </a:spcBef>
            </a:pPr>
            <a:r>
              <a:rPr lang="es-ES_tradnl" sz="700">
                <a:cs typeface="Times New Roman" panose="02020603050405020304" pitchFamily="18" charset="0"/>
              </a:rPr>
              <a:t>	</a:t>
            </a:r>
            <a:endParaRPr lang="es-ES_tradnl" sz="1800" b="1" u="sng">
              <a:cs typeface="Times New Roman" panose="02020603050405020304" pitchFamily="18" charset="0"/>
            </a:endParaRPr>
          </a:p>
          <a:p>
            <a:pPr algn="just">
              <a:spcBef>
                <a:spcPct val="0"/>
              </a:spcBef>
              <a:buFontTx/>
              <a:buNone/>
            </a:pPr>
            <a:endParaRPr lang="es-ES_tradnl" sz="700" b="1" u="sng">
              <a:cs typeface="Times New Roman" panose="02020603050405020304" pitchFamily="18" charset="0"/>
            </a:endParaRPr>
          </a:p>
          <a:p>
            <a:pPr algn="just">
              <a:spcBef>
                <a:spcPct val="0"/>
              </a:spcBef>
            </a:pPr>
            <a:endParaRPr lang="es-ES_tradnl" sz="700">
              <a:cs typeface="Times New Roman" panose="02020603050405020304" pitchFamily="18" charset="0"/>
            </a:endParaRPr>
          </a:p>
          <a:p>
            <a:pPr algn="just">
              <a:spcBef>
                <a:spcPct val="0"/>
              </a:spcBef>
            </a:pPr>
            <a:endParaRPr lang="es-ES_tradnl" sz="700">
              <a:cs typeface="Times New Roman" panose="02020603050405020304" pitchFamily="18" charset="0"/>
            </a:endParaRPr>
          </a:p>
          <a:p>
            <a:pPr algn="just">
              <a:spcBef>
                <a:spcPct val="0"/>
              </a:spcBef>
            </a:pPr>
            <a:r>
              <a:rPr lang="es-ES_tradnl" sz="1600" b="1">
                <a:cs typeface="Times New Roman" panose="02020603050405020304" pitchFamily="18" charset="0"/>
              </a:rPr>
              <a:t>  </a:t>
            </a:r>
            <a:r>
              <a:rPr lang="es-ES_tradnl" sz="2400" b="1">
                <a:cs typeface="Times New Roman" panose="02020603050405020304" pitchFamily="18" charset="0"/>
              </a:rPr>
              <a:t>Sean       </a:t>
            </a:r>
            <a:r>
              <a:rPr lang="es-ES_tradnl" sz="2400" b="1">
                <a:cs typeface="Times New Roman" panose="02020603050405020304" pitchFamily="18" charset="0"/>
                <a:sym typeface="Symbol" panose="05050102010706020507" pitchFamily="18" charset="2"/>
              </a:rPr>
              <a:t>X</a:t>
            </a:r>
            <a:r>
              <a:rPr lang="es-ES_tradnl" sz="2400" b="1">
                <a:cs typeface="Times New Roman" panose="02020603050405020304" pitchFamily="18" charset="0"/>
              </a:rPr>
              <a:t> </a:t>
            </a:r>
            <a:r>
              <a:rPr lang="es-ES_tradnl" sz="2400" b="1" baseline="-30000">
                <a:cs typeface="Times New Roman" panose="02020603050405020304" pitchFamily="18" charset="0"/>
              </a:rPr>
              <a:t>1</a:t>
            </a:r>
            <a:r>
              <a:rPr lang="es-ES_tradnl" sz="2400" b="1">
                <a:cs typeface="Times New Roman" panose="02020603050405020304" pitchFamily="18" charset="0"/>
              </a:rPr>
              <a:t>~  N(</a:t>
            </a:r>
            <a:r>
              <a:rPr lang="es-ES_tradnl" sz="2400" b="1">
                <a:cs typeface="Times New Roman" panose="02020603050405020304" pitchFamily="18" charset="0"/>
                <a:sym typeface="Symbol" panose="05050102010706020507" pitchFamily="18" charset="2"/>
              </a:rPr>
              <a:t></a:t>
            </a:r>
            <a:r>
              <a:rPr lang="es-ES_tradnl" sz="2400" b="1" baseline="-30000">
                <a:latin typeface="Symbol" panose="05050102010706020507" pitchFamily="18" charset="2"/>
                <a:cs typeface="Times New Roman" panose="02020603050405020304" pitchFamily="18" charset="0"/>
              </a:rPr>
              <a:t>1 ,</a:t>
            </a:r>
            <a:r>
              <a:rPr lang="es-ES_tradnl" sz="2400" b="1">
                <a:cs typeface="Times New Roman" panose="02020603050405020304" pitchFamily="18" charset="0"/>
                <a:sym typeface="Symbol" panose="05050102010706020507" pitchFamily="18" charset="2"/>
              </a:rPr>
              <a:t></a:t>
            </a:r>
            <a:r>
              <a:rPr lang="es-ES_tradnl" sz="2400" b="1" baseline="30000">
                <a:cs typeface="Times New Roman" panose="02020603050405020304" pitchFamily="18" charset="0"/>
                <a:sym typeface="Symbol" panose="05050102010706020507" pitchFamily="18" charset="2"/>
              </a:rPr>
              <a:t>2</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    X</a:t>
            </a:r>
            <a:r>
              <a:rPr lang="es-ES_tradnl" sz="2400" b="1" baseline="-30000">
                <a:cs typeface="Times New Roman" panose="02020603050405020304" pitchFamily="18" charset="0"/>
                <a:sym typeface="Symbol" panose="05050102010706020507" pitchFamily="18" charset="2"/>
              </a:rPr>
              <a:t>2  </a:t>
            </a:r>
            <a:r>
              <a:rPr lang="es-ES_tradnl" sz="2400" b="1">
                <a:cs typeface="Times New Roman" panose="02020603050405020304" pitchFamily="18" charset="0"/>
                <a:sym typeface="Symbol" panose="05050102010706020507" pitchFamily="18" charset="2"/>
              </a:rPr>
              <a:t> ~   N(</a:t>
            </a:r>
            <a:r>
              <a:rPr lang="es-ES_tradnl" sz="2400" b="1" baseline="-30000">
                <a:latin typeface="Symbol" panose="05050102010706020507" pitchFamily="18" charset="2"/>
                <a:cs typeface="Times New Roman" panose="02020603050405020304" pitchFamily="18" charset="0"/>
              </a:rPr>
              <a:t>2 ,</a:t>
            </a:r>
            <a:r>
              <a:rPr lang="es-ES_tradnl" sz="2400" b="1">
                <a:cs typeface="Times New Roman" panose="02020603050405020304" pitchFamily="18" charset="0"/>
                <a:sym typeface="Symbol" panose="05050102010706020507" pitchFamily="18" charset="2"/>
              </a:rPr>
              <a:t></a:t>
            </a:r>
            <a:r>
              <a:rPr lang="es-ES_tradnl" sz="2400" b="1" baseline="30000">
                <a:cs typeface="Times New Roman" panose="02020603050405020304" pitchFamily="18" charset="0"/>
                <a:sym typeface="Symbol" panose="05050102010706020507" pitchFamily="18" charset="2"/>
              </a:rPr>
              <a:t>2</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X</a:t>
            </a:r>
            <a:r>
              <a:rPr lang="es-ES_tradnl" sz="2400" b="1" baseline="-30000">
                <a:cs typeface="Times New Roman" panose="02020603050405020304" pitchFamily="18" charset="0"/>
                <a:sym typeface="Symbol" panose="05050102010706020507" pitchFamily="18" charset="2"/>
              </a:rPr>
              <a:t>3</a:t>
            </a:r>
            <a:r>
              <a:rPr lang="es-ES_tradnl" sz="2400" b="1">
                <a:cs typeface="Times New Roman" panose="02020603050405020304" pitchFamily="18" charset="0"/>
                <a:sym typeface="Symbol" panose="05050102010706020507" pitchFamily="18" charset="2"/>
              </a:rPr>
              <a:t>~   N(</a:t>
            </a:r>
            <a:r>
              <a:rPr lang="es-ES_tradnl" sz="2400" b="1" baseline="-30000">
                <a:latin typeface="Symbol" panose="05050102010706020507" pitchFamily="18" charset="2"/>
                <a:cs typeface="Times New Roman" panose="02020603050405020304" pitchFamily="18" charset="0"/>
              </a:rPr>
              <a:t>3 ,</a:t>
            </a:r>
            <a:r>
              <a:rPr lang="es-ES_tradnl" sz="2400" b="1">
                <a:cs typeface="Times New Roman" panose="02020603050405020304" pitchFamily="18" charset="0"/>
                <a:sym typeface="Symbol" panose="05050102010706020507" pitchFamily="18" charset="2"/>
              </a:rPr>
              <a:t></a:t>
            </a:r>
            <a:r>
              <a:rPr lang="es-ES_tradnl" sz="2400" b="1" baseline="30000">
                <a:cs typeface="Times New Roman" panose="02020603050405020304" pitchFamily="18" charset="0"/>
                <a:sym typeface="Symbol" panose="05050102010706020507" pitchFamily="18" charset="2"/>
              </a:rPr>
              <a:t>2</a:t>
            </a:r>
            <a:r>
              <a:rPr lang="es-ES_tradnl" sz="2400" b="1">
                <a:latin typeface="Symbol" panose="05050102010706020507" pitchFamily="18" charset="2"/>
                <a:cs typeface="Times New Roman" panose="02020603050405020304" pitchFamily="18" charset="0"/>
              </a:rPr>
              <a:t>)</a:t>
            </a:r>
            <a:endParaRPr lang="es-ES_tradnl" sz="2400" b="1">
              <a:cs typeface="Times New Roman" panose="02020603050405020304" pitchFamily="18" charset="0"/>
              <a:sym typeface="Symbol" panose="05050102010706020507" pitchFamily="18" charset="2"/>
            </a:endParaRPr>
          </a:p>
          <a:p>
            <a:pPr algn="just">
              <a:spcBef>
                <a:spcPct val="0"/>
              </a:spcBef>
              <a:buFontTx/>
              <a:buNone/>
            </a:pPr>
            <a:r>
              <a:rPr lang="es-ES_tradnl" sz="1200" b="1">
                <a:cs typeface="Times New Roman" panose="02020603050405020304" pitchFamily="18" charset="0"/>
                <a:sym typeface="Symbol" panose="05050102010706020507" pitchFamily="18" charset="2"/>
              </a:rPr>
              <a:t> </a:t>
            </a:r>
          </a:p>
          <a:p>
            <a:pPr>
              <a:spcBef>
                <a:spcPct val="0"/>
              </a:spcBef>
              <a:buFontTx/>
              <a:buNone/>
            </a:pPr>
            <a:endParaRPr lang="es-ES_tradnl" sz="1200" b="1">
              <a:cs typeface="Times New Roman" panose="02020603050405020304" pitchFamily="18" charset="0"/>
              <a:sym typeface="Symbol" panose="05050102010706020507" pitchFamily="18" charset="2"/>
            </a:endParaRPr>
          </a:p>
        </p:txBody>
      </p:sp>
      <p:grpSp>
        <p:nvGrpSpPr>
          <p:cNvPr id="18435" name="Group 3"/>
          <p:cNvGrpSpPr>
            <a:grpSpLocks/>
          </p:cNvGrpSpPr>
          <p:nvPr/>
        </p:nvGrpSpPr>
        <p:grpSpPr bwMode="auto">
          <a:xfrm>
            <a:off x="2927350" y="1844675"/>
            <a:ext cx="6453188" cy="2647950"/>
            <a:chOff x="432" y="1056"/>
            <a:chExt cx="4065" cy="1668"/>
          </a:xfrm>
        </p:grpSpPr>
        <p:sp>
          <p:nvSpPr>
            <p:cNvPr id="18437" name="Text Box 4"/>
            <p:cNvSpPr txBox="1">
              <a:spLocks noChangeArrowheads="1"/>
            </p:cNvSpPr>
            <p:nvPr/>
          </p:nvSpPr>
          <p:spPr bwMode="auto">
            <a:xfrm>
              <a:off x="432" y="1968"/>
              <a:ext cx="3936"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b="1" dirty="0">
                  <a:cs typeface="Times New Roman" panose="02020603050405020304" pitchFamily="18" charset="0"/>
                  <a:sym typeface="Symbol" panose="05050102010706020507" pitchFamily="18" charset="2"/>
                </a:rPr>
                <a:t>                     </a:t>
              </a:r>
              <a:r>
                <a:rPr lang="es-ES_tradnl" sz="2400" b="1" baseline="-30000" dirty="0">
                  <a:latin typeface="Symbol" panose="05050102010706020507" pitchFamily="18" charset="2"/>
                  <a:cs typeface="Times New Roman" panose="02020603050405020304" pitchFamily="18" charset="0"/>
                </a:rPr>
                <a:t>1 </a:t>
              </a:r>
              <a:r>
                <a:rPr lang="es-ES_tradnl" sz="2400" b="1" dirty="0">
                  <a:latin typeface="Symbol" panose="05050102010706020507" pitchFamily="18" charset="2"/>
                  <a:cs typeface="Times New Roman" panose="02020603050405020304" pitchFamily="18" charset="0"/>
                </a:rPr>
                <a:t>   </a:t>
              </a:r>
              <a:r>
                <a:rPr lang="es-ES_tradnl" sz="2400" b="1" dirty="0">
                  <a:cs typeface="Times New Roman" panose="02020603050405020304" pitchFamily="18" charset="0"/>
                  <a:sym typeface="Symbol" panose="05050102010706020507" pitchFamily="18" charset="2"/>
                </a:rPr>
                <a:t></a:t>
              </a:r>
              <a:r>
                <a:rPr lang="es-ES_tradnl" sz="2400" b="1" dirty="0">
                  <a:latin typeface="Symbol" panose="05050102010706020507" pitchFamily="18" charset="2"/>
                  <a:cs typeface="Times New Roman" panose="02020603050405020304" pitchFamily="18" charset="0"/>
                </a:rPr>
                <a:t>	  </a:t>
              </a:r>
              <a:r>
                <a:rPr lang="es-ES_tradnl" sz="2400" b="1" dirty="0">
                  <a:cs typeface="Times New Roman" panose="02020603050405020304" pitchFamily="18" charset="0"/>
                  <a:sym typeface="Symbol" panose="05050102010706020507" pitchFamily="18" charset="2"/>
                </a:rPr>
                <a:t></a:t>
              </a:r>
              <a:r>
                <a:rPr lang="es-ES_tradnl" sz="2400" b="1" baseline="-30000" dirty="0">
                  <a:latin typeface="Symbol" panose="05050102010706020507" pitchFamily="18" charset="2"/>
                  <a:cs typeface="Times New Roman" panose="02020603050405020304" pitchFamily="18" charset="0"/>
                </a:rPr>
                <a:t>2         </a:t>
              </a:r>
              <a:r>
                <a:rPr lang="es-ES_tradnl" sz="2400" b="1" dirty="0">
                  <a:cs typeface="Times New Roman" panose="02020603050405020304" pitchFamily="18" charset="0"/>
                  <a:sym typeface="Symbol" panose="05050102010706020507" pitchFamily="18" charset="2"/>
                </a:rPr>
                <a:t></a:t>
              </a:r>
              <a:r>
                <a:rPr lang="es-ES_tradnl" sz="2400" b="1" baseline="-30000" dirty="0">
                  <a:latin typeface="Symbol" panose="05050102010706020507" pitchFamily="18" charset="2"/>
                  <a:cs typeface="Times New Roman" panose="02020603050405020304" pitchFamily="18" charset="0"/>
                </a:rPr>
                <a:t>  </a:t>
              </a:r>
              <a:r>
                <a:rPr lang="es-ES_tradnl" sz="2400" b="1" dirty="0">
                  <a:latin typeface="Symbol" panose="05050102010706020507" pitchFamily="18" charset="2"/>
                  <a:cs typeface="Times New Roman" panose="02020603050405020304" pitchFamily="18" charset="0"/>
                </a:rPr>
                <a:t>       </a:t>
              </a:r>
              <a:r>
                <a:rPr lang="es-ES_tradnl" sz="2400" b="1" dirty="0">
                  <a:cs typeface="Times New Roman" panose="02020603050405020304" pitchFamily="18" charset="0"/>
                  <a:sym typeface="Symbol" panose="05050102010706020507" pitchFamily="18" charset="2"/>
                </a:rPr>
                <a:t></a:t>
              </a:r>
              <a:r>
                <a:rPr lang="es-ES_tradnl" sz="2400" b="1" baseline="-30000" dirty="0">
                  <a:latin typeface="Symbol" panose="05050102010706020507" pitchFamily="18" charset="2"/>
                  <a:cs typeface="Times New Roman" panose="02020603050405020304" pitchFamily="18" charset="0"/>
                </a:rPr>
                <a:t>3</a:t>
              </a:r>
              <a:endParaRPr lang="es-ES" sz="2400" b="1" dirty="0">
                <a:latin typeface="Symbol" panose="05050102010706020507" pitchFamily="18" charset="2"/>
                <a:cs typeface="Times New Roman" panose="02020603050405020304" pitchFamily="18" charset="0"/>
              </a:endParaRPr>
            </a:p>
            <a:p>
              <a:pPr>
                <a:spcBef>
                  <a:spcPct val="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spcBef>
                  <a:spcPct val="0"/>
                </a:spcBef>
                <a:buFontTx/>
                <a:buNone/>
              </a:pPr>
              <a:endParaRPr lang="es-ES" sz="2400" dirty="0">
                <a:latin typeface="Symbol" panose="05050102010706020507" pitchFamily="18" charset="2"/>
              </a:endParaRPr>
            </a:p>
          </p:txBody>
        </p:sp>
        <p:sp>
          <p:nvSpPr>
            <p:cNvPr id="18438" name="Line 5"/>
            <p:cNvSpPr>
              <a:spLocks noChangeShapeType="1"/>
            </p:cNvSpPr>
            <p:nvPr/>
          </p:nvSpPr>
          <p:spPr bwMode="auto">
            <a:xfrm>
              <a:off x="657" y="1888"/>
              <a:ext cx="384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sz="2400"/>
            </a:p>
          </p:txBody>
        </p:sp>
        <p:sp>
          <p:nvSpPr>
            <p:cNvPr id="18439" name="Freeform 6"/>
            <p:cNvSpPr>
              <a:spLocks/>
            </p:cNvSpPr>
            <p:nvPr/>
          </p:nvSpPr>
          <p:spPr bwMode="auto">
            <a:xfrm>
              <a:off x="2400" y="1104"/>
              <a:ext cx="1584" cy="672"/>
            </a:xfrm>
            <a:custGeom>
              <a:avLst/>
              <a:gdLst>
                <a:gd name="T0" fmla="*/ 0 w 1584"/>
                <a:gd name="T1" fmla="*/ 672 h 672"/>
                <a:gd name="T2" fmla="*/ 720 w 1584"/>
                <a:gd name="T3" fmla="*/ 0 h 672"/>
                <a:gd name="T4" fmla="*/ 1584 w 1584"/>
                <a:gd name="T5" fmla="*/ 672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sz="2400"/>
            </a:p>
          </p:txBody>
        </p:sp>
        <p:sp>
          <p:nvSpPr>
            <p:cNvPr id="18440" name="Freeform 7"/>
            <p:cNvSpPr>
              <a:spLocks/>
            </p:cNvSpPr>
            <p:nvPr/>
          </p:nvSpPr>
          <p:spPr bwMode="auto">
            <a:xfrm>
              <a:off x="816" y="1104"/>
              <a:ext cx="1584" cy="672"/>
            </a:xfrm>
            <a:custGeom>
              <a:avLst/>
              <a:gdLst>
                <a:gd name="T0" fmla="*/ 0 w 1584"/>
                <a:gd name="T1" fmla="*/ 672 h 672"/>
                <a:gd name="T2" fmla="*/ 720 w 1584"/>
                <a:gd name="T3" fmla="*/ 0 h 672"/>
                <a:gd name="T4" fmla="*/ 1584 w 1584"/>
                <a:gd name="T5" fmla="*/ 672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sz="2400"/>
            </a:p>
          </p:txBody>
        </p:sp>
        <p:sp>
          <p:nvSpPr>
            <p:cNvPr id="18441" name="Freeform 8"/>
            <p:cNvSpPr>
              <a:spLocks/>
            </p:cNvSpPr>
            <p:nvPr/>
          </p:nvSpPr>
          <p:spPr bwMode="auto">
            <a:xfrm>
              <a:off x="1680" y="1056"/>
              <a:ext cx="1584" cy="672"/>
            </a:xfrm>
            <a:custGeom>
              <a:avLst/>
              <a:gdLst>
                <a:gd name="T0" fmla="*/ 0 w 1584"/>
                <a:gd name="T1" fmla="*/ 672 h 672"/>
                <a:gd name="T2" fmla="*/ 720 w 1584"/>
                <a:gd name="T3" fmla="*/ 0 h 672"/>
                <a:gd name="T4" fmla="*/ 1584 w 1584"/>
                <a:gd name="T5" fmla="*/ 672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sz="2400"/>
            </a:p>
          </p:txBody>
        </p:sp>
        <p:sp>
          <p:nvSpPr>
            <p:cNvPr id="18442" name="Line 9"/>
            <p:cNvSpPr>
              <a:spLocks noChangeShapeType="1"/>
            </p:cNvSpPr>
            <p:nvPr/>
          </p:nvSpPr>
          <p:spPr bwMode="auto">
            <a:xfrm flipV="1">
              <a:off x="1536" y="1104"/>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sz="2400"/>
            </a:p>
          </p:txBody>
        </p:sp>
        <p:sp>
          <p:nvSpPr>
            <p:cNvPr id="18443" name="Line 10"/>
            <p:cNvSpPr>
              <a:spLocks noChangeShapeType="1"/>
            </p:cNvSpPr>
            <p:nvPr/>
          </p:nvSpPr>
          <p:spPr bwMode="auto">
            <a:xfrm flipV="1">
              <a:off x="3168" y="1104"/>
              <a:ext cx="0" cy="7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sz="2400"/>
            </a:p>
          </p:txBody>
        </p:sp>
        <p:sp>
          <p:nvSpPr>
            <p:cNvPr id="18444" name="Line 11"/>
            <p:cNvSpPr>
              <a:spLocks noChangeShapeType="1"/>
            </p:cNvSpPr>
            <p:nvPr/>
          </p:nvSpPr>
          <p:spPr bwMode="auto">
            <a:xfrm flipV="1">
              <a:off x="2400" y="1056"/>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sz="2400"/>
            </a:p>
          </p:txBody>
        </p:sp>
      </p:grpSp>
      <p:sp>
        <p:nvSpPr>
          <p:cNvPr id="142348" name="Text Box 12"/>
          <p:cNvSpPr txBox="1">
            <a:spLocks noChangeArrowheads="1"/>
          </p:cNvSpPr>
          <p:nvPr/>
        </p:nvSpPr>
        <p:spPr bwMode="auto">
          <a:xfrm>
            <a:off x="1989138" y="4365104"/>
            <a:ext cx="8353425" cy="2308324"/>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marL="185738" indent="-185738" eaLnBrk="1" hangingPunct="1">
              <a:lnSpc>
                <a:spcPct val="120000"/>
              </a:lnSpc>
              <a:defRPr/>
            </a:pPr>
            <a:r>
              <a:rPr lang="es-ES_tradnl" sz="2400" dirty="0">
                <a:latin typeface="Arial" charset="0"/>
              </a:rPr>
              <a:t>  Debe notarse que la forma del gráfico (altura y amplitud) coinciden en todos los casos pero varía la posición del gráfico al variar su eje de simetría. Por esta razón a la media poblacional </a:t>
            </a:r>
            <a:r>
              <a:rPr lang="es-ES_tradnl" sz="2400" b="1" dirty="0">
                <a:solidFill>
                  <a:schemeClr val="accent2"/>
                </a:solidFill>
                <a:latin typeface="Arial" charset="0"/>
                <a:sym typeface="Symbol" pitchFamily="18" charset="2"/>
              </a:rPr>
              <a:t></a:t>
            </a:r>
            <a:r>
              <a:rPr lang="es-ES_tradnl" sz="2400" dirty="0">
                <a:latin typeface="Arial" charset="0"/>
              </a:rPr>
              <a:t> se le denomina parámetro de </a:t>
            </a:r>
            <a:r>
              <a:rPr lang="es-ES_tradnl" sz="2400" dirty="0">
                <a:solidFill>
                  <a:schemeClr val="accent2"/>
                </a:solidFill>
                <a:latin typeface="Arial" charset="0"/>
              </a:rPr>
              <a:t>posición</a:t>
            </a:r>
            <a:r>
              <a:rPr lang="es-ES_tradnl" sz="2400" dirty="0">
                <a:latin typeface="Arial" charset="0"/>
              </a:rPr>
              <a:t> o </a:t>
            </a:r>
            <a:r>
              <a:rPr lang="es-ES_tradnl" sz="2400" dirty="0">
                <a:solidFill>
                  <a:schemeClr val="accent2"/>
                </a:solidFill>
                <a:latin typeface="Arial" charset="0"/>
              </a:rPr>
              <a:t>localización</a:t>
            </a:r>
            <a:r>
              <a:rPr lang="es-ES" sz="2400" dirty="0">
                <a:latin typeface="Arial" charset="0"/>
              </a:rPr>
              <a:t>.</a:t>
            </a:r>
            <a:endParaRPr lang="es-ES_tradnl" sz="2400" dirty="0">
              <a:solidFill>
                <a:schemeClr val="accent2"/>
              </a:solidFill>
              <a:latin typeface="Arial" charset="0"/>
              <a:cs typeface="Times New Roman" pitchFamily="18" charset="0"/>
            </a:endParaRPr>
          </a:p>
        </p:txBody>
      </p:sp>
    </p:spTree>
  </p:cSld>
  <p:clrMapOvr>
    <a:masterClrMapping/>
  </p:clrMapOvr>
  <p:transition spd="slow">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Título"/>
          <p:cNvSpPr txBox="1">
            <a:spLocks/>
          </p:cNvSpPr>
          <p:nvPr/>
        </p:nvSpPr>
        <p:spPr>
          <a:xfrm>
            <a:off x="1415480" y="476672"/>
            <a:ext cx="8229600" cy="785813"/>
          </a:xfrm>
          <a:prstGeom prst="rect">
            <a:avLst/>
          </a:prstGeom>
        </p:spPr>
        <p:txBody>
          <a:bodyPr anchor="ctr">
            <a:noAutofit/>
          </a:bodyPr>
          <a:lstStyle/>
          <a:p>
            <a:pPr algn="ctr" fontAlgn="auto">
              <a:spcAft>
                <a:spcPts val="0"/>
              </a:spcAft>
              <a:defRPr/>
            </a:pPr>
            <a:r>
              <a:rPr lang="es-ES" sz="4400" b="1" dirty="0" smtClean="0">
                <a:latin typeface="+mj-lt"/>
                <a:ea typeface="+mj-ea"/>
                <a:cs typeface="+mj-cs"/>
              </a:rPr>
              <a:t>Asignatura</a:t>
            </a:r>
            <a:r>
              <a:rPr lang="es-ES" sz="2800" b="1" dirty="0" smtClean="0">
                <a:latin typeface="+mj-lt"/>
                <a:ea typeface="+mj-ea"/>
                <a:cs typeface="+mj-cs"/>
              </a:rPr>
              <a:t>: </a:t>
            </a:r>
            <a:r>
              <a:rPr lang="es-ES" sz="4400" b="1" dirty="0" smtClean="0">
                <a:latin typeface="+mj-lt"/>
                <a:ea typeface="+mj-ea"/>
                <a:cs typeface="+mj-cs"/>
              </a:rPr>
              <a:t>Bioestadística</a:t>
            </a:r>
            <a:r>
              <a:rPr lang="es-ES" sz="2800" b="1" dirty="0" smtClean="0">
                <a:latin typeface="+mj-lt"/>
                <a:ea typeface="+mj-ea"/>
                <a:cs typeface="+mj-cs"/>
              </a:rPr>
              <a:t>.</a:t>
            </a:r>
            <a:r>
              <a:rPr lang="es-ES" sz="2800" dirty="0">
                <a:latin typeface="+mj-lt"/>
                <a:ea typeface="+mj-ea"/>
                <a:cs typeface="+mj-cs"/>
              </a:rPr>
              <a:t/>
            </a:r>
            <a:br>
              <a:rPr lang="es-ES" sz="2800" dirty="0">
                <a:latin typeface="+mj-lt"/>
                <a:ea typeface="+mj-ea"/>
                <a:cs typeface="+mj-cs"/>
              </a:rPr>
            </a:br>
            <a:endParaRPr lang="es-ES" sz="2800" dirty="0">
              <a:latin typeface="+mj-lt"/>
              <a:ea typeface="+mj-ea"/>
              <a:cs typeface="+mj-cs"/>
            </a:endParaRPr>
          </a:p>
        </p:txBody>
      </p:sp>
      <p:pic>
        <p:nvPicPr>
          <p:cNvPr id="2" name="Imagen 1"/>
          <p:cNvPicPr>
            <a:picLocks noChangeAspect="1"/>
          </p:cNvPicPr>
          <p:nvPr/>
        </p:nvPicPr>
        <p:blipFill>
          <a:blip r:embed="rId3"/>
          <a:stretch>
            <a:fillRect/>
          </a:stretch>
        </p:blipFill>
        <p:spPr>
          <a:xfrm>
            <a:off x="1389313" y="1412776"/>
            <a:ext cx="8856984" cy="4538685"/>
          </a:xfrm>
          <a:prstGeom prst="rect">
            <a:avLst/>
          </a:prstGeom>
        </p:spPr>
      </p:pic>
    </p:spTree>
    <p:extLst>
      <p:ext uri="{BB962C8B-B14F-4D97-AF65-F5344CB8AC3E}">
        <p14:creationId xmlns:p14="http://schemas.microsoft.com/office/powerpoint/2010/main" val="1708966338"/>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xit" presetSubtype="10" fill="hold" grpId="0" nodeType="clickEffect">
                                  <p:stCondLst>
                                    <p:cond delay="0"/>
                                  </p:stCondLst>
                                  <p:childTnLst>
                                    <p:anim calcmode="lin" valueType="num">
                                      <p:cBhvr>
                                        <p:cTn id="6" dur="500"/>
                                        <p:tgtEl>
                                          <p:spTgt spid="6"/>
                                        </p:tgtEl>
                                        <p:attrNameLst>
                                          <p:attrName>ppt_w</p:attrName>
                                        </p:attrNameLst>
                                      </p:cBhvr>
                                      <p:tavLst>
                                        <p:tav tm="0">
                                          <p:val>
                                            <p:strVal val="ppt_w"/>
                                          </p:val>
                                        </p:tav>
                                        <p:tav tm="100000">
                                          <p:val>
                                            <p:fltVal val="0"/>
                                          </p:val>
                                        </p:tav>
                                      </p:tavLst>
                                    </p:anim>
                                    <p:anim calcmode="lin" valueType="num">
                                      <p:cBhvr>
                                        <p:cTn id="7" dur="500"/>
                                        <p:tgtEl>
                                          <p:spTgt spid="6"/>
                                        </p:tgtEl>
                                        <p:attrNameLst>
                                          <p:attrName>ppt_h</p:attrName>
                                        </p:attrNameLst>
                                      </p:cBhvr>
                                      <p:tavLst>
                                        <p:tav tm="0">
                                          <p:val>
                                            <p:strVal val="ppt_h"/>
                                          </p:val>
                                        </p:tav>
                                        <p:tav tm="100000">
                                          <p:val>
                                            <p:strVal val="ppt_h"/>
                                          </p:val>
                                        </p:tav>
                                      </p:tavLst>
                                    </p:anim>
                                    <p:set>
                                      <p:cBhvr>
                                        <p:cTn id="8"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703388" y="404813"/>
            <a:ext cx="8382000" cy="792162"/>
          </a:xfrm>
          <a:prstGeom prst="rect">
            <a:avLst/>
          </a:prstGeom>
          <a:solidFill>
            <a:schemeClr val="accent1">
              <a:lumMod val="20000"/>
              <a:lumOff val="80000"/>
            </a:schemeClr>
          </a:solidFill>
          <a:ln>
            <a:noFill/>
          </a:ln>
          <a:extLst/>
        </p:spPr>
        <p:txBody>
          <a:bodyPr>
            <a:spAutoFit/>
          </a:bodyPr>
          <a:lstStyle>
            <a:lvl1pPr>
              <a:spcBef>
                <a:spcPct val="20000"/>
              </a:spcBef>
              <a:buChar char="•"/>
              <a:tabLst>
                <a:tab pos="495300" algn="l"/>
              </a:tabLst>
              <a:defRPr sz="3200">
                <a:solidFill>
                  <a:schemeClr val="tx1"/>
                </a:solidFill>
                <a:latin typeface="Times New Roman" panose="02020603050405020304" pitchFamily="18" charset="0"/>
              </a:defRPr>
            </a:lvl1pPr>
            <a:lvl2pPr marL="742950" indent="-285750">
              <a:spcBef>
                <a:spcPct val="20000"/>
              </a:spcBef>
              <a:buChar char="–"/>
              <a:tabLst>
                <a:tab pos="495300" algn="l"/>
              </a:tabLst>
              <a:defRPr sz="2800">
                <a:solidFill>
                  <a:schemeClr val="tx1"/>
                </a:solidFill>
                <a:latin typeface="Times New Roman" panose="02020603050405020304" pitchFamily="18" charset="0"/>
              </a:defRPr>
            </a:lvl2pPr>
            <a:lvl3pPr marL="1143000" indent="-228600">
              <a:spcBef>
                <a:spcPct val="20000"/>
              </a:spcBef>
              <a:buChar char="•"/>
              <a:tabLst>
                <a:tab pos="495300" algn="l"/>
              </a:tabLst>
              <a:defRPr sz="2400">
                <a:solidFill>
                  <a:schemeClr val="tx1"/>
                </a:solidFill>
                <a:latin typeface="Times New Roman" panose="02020603050405020304" pitchFamily="18" charset="0"/>
              </a:defRPr>
            </a:lvl3pPr>
            <a:lvl4pPr marL="1600200" indent="-228600">
              <a:spcBef>
                <a:spcPct val="20000"/>
              </a:spcBef>
              <a:buChar char="–"/>
              <a:tabLst>
                <a:tab pos="495300" algn="l"/>
              </a:tabLst>
              <a:defRPr sz="2000">
                <a:solidFill>
                  <a:schemeClr val="tx1"/>
                </a:solidFill>
                <a:latin typeface="Times New Roman" panose="02020603050405020304" pitchFamily="18" charset="0"/>
              </a:defRPr>
            </a:lvl4pPr>
            <a:lvl5pPr>
              <a:spcBef>
                <a:spcPct val="20000"/>
              </a:spcBef>
              <a:buChar char="»"/>
              <a:tabLst>
                <a:tab pos="495300" algn="l"/>
              </a:tabLst>
              <a:defRPr sz="2000">
                <a:solidFill>
                  <a:schemeClr val="tx1"/>
                </a:solidFill>
                <a:latin typeface="Times New Roman" panose="02020603050405020304" pitchFamily="18" charset="0"/>
              </a:defRPr>
            </a:lvl5pPr>
            <a:lvl6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6pPr>
            <a:lvl7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7pPr>
            <a:lvl8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8pPr>
            <a:lvl9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9pPr>
          </a:lstStyle>
          <a:p>
            <a:pPr algn="just">
              <a:spcBef>
                <a:spcPct val="0"/>
              </a:spcBef>
              <a:buFontTx/>
              <a:buNone/>
            </a:pPr>
            <a:r>
              <a:rPr lang="es-ES_tradnl" sz="700" dirty="0">
                <a:cs typeface="Times New Roman" panose="02020603050405020304" pitchFamily="18" charset="0"/>
              </a:rPr>
              <a:t>  </a:t>
            </a:r>
            <a:r>
              <a:rPr lang="es-ES_tradnl" b="1" u="sng" dirty="0">
                <a:latin typeface="Arial" panose="020B0604020202020204" pitchFamily="34" charset="0"/>
                <a:cs typeface="Times New Roman" panose="02020603050405020304" pitchFamily="18" charset="0"/>
              </a:rPr>
              <a:t>Propiedades </a:t>
            </a:r>
            <a:r>
              <a:rPr lang="es-ES_tradnl" sz="700" dirty="0">
                <a:cs typeface="Times New Roman" panose="02020603050405020304" pitchFamily="18" charset="0"/>
              </a:rPr>
              <a:t> </a:t>
            </a:r>
            <a:r>
              <a:rPr lang="es-ES_tradnl" b="1" u="sng" dirty="0">
                <a:latin typeface="Arial" panose="020B0604020202020204" pitchFamily="34" charset="0"/>
                <a:cs typeface="Times New Roman" panose="02020603050405020304" pitchFamily="18" charset="0"/>
              </a:rPr>
              <a:t>(continuación)</a:t>
            </a:r>
            <a:r>
              <a:rPr lang="es-ES_tradnl" sz="1800" b="1" u="sng" dirty="0">
                <a:cs typeface="Times New Roman" panose="02020603050405020304" pitchFamily="18" charset="0"/>
              </a:rPr>
              <a:t>:</a:t>
            </a:r>
            <a:endParaRPr lang="es-ES_tradnl" sz="1200" b="1" dirty="0">
              <a:cs typeface="Times New Roman" panose="02020603050405020304" pitchFamily="18" charset="0"/>
              <a:sym typeface="Symbol" panose="05050102010706020507" pitchFamily="18" charset="2"/>
            </a:endParaRPr>
          </a:p>
          <a:p>
            <a:pPr>
              <a:spcBef>
                <a:spcPct val="0"/>
              </a:spcBef>
              <a:buFontTx/>
              <a:buNone/>
            </a:pPr>
            <a:endParaRPr lang="es-ES_tradnl" sz="1200" b="1" dirty="0">
              <a:cs typeface="Times New Roman" panose="02020603050405020304" pitchFamily="18" charset="0"/>
              <a:sym typeface="Symbol" panose="05050102010706020507" pitchFamily="18" charset="2"/>
            </a:endParaRPr>
          </a:p>
        </p:txBody>
      </p:sp>
      <p:sp>
        <p:nvSpPr>
          <p:cNvPr id="143363" name="Text Box 3"/>
          <p:cNvSpPr txBox="1">
            <a:spLocks noChangeArrowheads="1"/>
          </p:cNvSpPr>
          <p:nvPr/>
        </p:nvSpPr>
        <p:spPr bwMode="auto">
          <a:xfrm>
            <a:off x="1814513" y="1268966"/>
            <a:ext cx="8353425" cy="1200329"/>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marL="185738" indent="-185738" algn="just">
              <a:buFontTx/>
              <a:buChar char="•"/>
              <a:defRPr/>
            </a:pPr>
            <a:r>
              <a:rPr lang="es-ES_tradnl" sz="2400" dirty="0">
                <a:latin typeface="Arial" charset="0"/>
              </a:rPr>
              <a:t>Mientras mayor sea la varianza poblacional más dispersa, más amplia es la curva de la distribución normal pues los datos se alejan más de su media.</a:t>
            </a:r>
            <a:endParaRPr lang="es-ES_tradnl" sz="2400" dirty="0">
              <a:solidFill>
                <a:schemeClr val="accent2"/>
              </a:solidFill>
              <a:latin typeface="Arial" charset="0"/>
              <a:cs typeface="Times New Roman" pitchFamily="18" charset="0"/>
            </a:endParaRPr>
          </a:p>
        </p:txBody>
      </p:sp>
      <p:sp>
        <p:nvSpPr>
          <p:cNvPr id="19460" name="Text Box 4"/>
          <p:cNvSpPr txBox="1">
            <a:spLocks noChangeArrowheads="1"/>
          </p:cNvSpPr>
          <p:nvPr/>
        </p:nvSpPr>
        <p:spPr bwMode="auto">
          <a:xfrm>
            <a:off x="2774951" y="2921000"/>
            <a:ext cx="6950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19461" name="Text Box 5"/>
          <p:cNvSpPr txBox="1">
            <a:spLocks noChangeArrowheads="1"/>
          </p:cNvSpPr>
          <p:nvPr/>
        </p:nvSpPr>
        <p:spPr bwMode="auto">
          <a:xfrm>
            <a:off x="2927351" y="3447901"/>
            <a:ext cx="6569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19462" name="Freeform 6"/>
          <p:cNvSpPr>
            <a:spLocks/>
          </p:cNvSpPr>
          <p:nvPr/>
        </p:nvSpPr>
        <p:spPr bwMode="auto">
          <a:xfrm>
            <a:off x="5076825" y="3267075"/>
            <a:ext cx="2438400" cy="1219200"/>
          </a:xfrm>
          <a:custGeom>
            <a:avLst/>
            <a:gdLst>
              <a:gd name="T0" fmla="*/ 0 w 1584"/>
              <a:gd name="T1" fmla="*/ 2147483646 h 672"/>
              <a:gd name="T2" fmla="*/ 1706208824 w 1584"/>
              <a:gd name="T3" fmla="*/ 0 h 672"/>
              <a:gd name="T4" fmla="*/ 2147483646 w 1584"/>
              <a:gd name="T5" fmla="*/ 2147483646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9463" name="Freeform 7"/>
          <p:cNvSpPr>
            <a:spLocks/>
          </p:cNvSpPr>
          <p:nvPr/>
        </p:nvSpPr>
        <p:spPr bwMode="auto">
          <a:xfrm>
            <a:off x="5016500" y="4240064"/>
            <a:ext cx="2438400" cy="609600"/>
          </a:xfrm>
          <a:custGeom>
            <a:avLst/>
            <a:gdLst>
              <a:gd name="T0" fmla="*/ 0 w 1584"/>
              <a:gd name="T1" fmla="*/ 552994286 h 672"/>
              <a:gd name="T2" fmla="*/ 1706208824 w 1584"/>
              <a:gd name="T3" fmla="*/ 0 h 672"/>
              <a:gd name="T4" fmla="*/ 2147483646 w 1584"/>
              <a:gd name="T5" fmla="*/ 552994286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9464" name="Freeform 8"/>
          <p:cNvSpPr>
            <a:spLocks/>
          </p:cNvSpPr>
          <p:nvPr/>
        </p:nvSpPr>
        <p:spPr bwMode="auto">
          <a:xfrm>
            <a:off x="5346700" y="3103414"/>
            <a:ext cx="1728788" cy="1752600"/>
          </a:xfrm>
          <a:custGeom>
            <a:avLst/>
            <a:gdLst>
              <a:gd name="T0" fmla="*/ 0 w 1584"/>
              <a:gd name="T1" fmla="*/ 2147483646 h 672"/>
              <a:gd name="T2" fmla="*/ 857641468 w 1584"/>
              <a:gd name="T3" fmla="*/ 0 h 672"/>
              <a:gd name="T4" fmla="*/ 1886810574 w 1584"/>
              <a:gd name="T5" fmla="*/ 2147483646 h 672"/>
              <a:gd name="T6" fmla="*/ 0 60000 65536"/>
              <a:gd name="T7" fmla="*/ 0 60000 65536"/>
              <a:gd name="T8" fmla="*/ 0 60000 65536"/>
              <a:gd name="T9" fmla="*/ 0 w 1584"/>
              <a:gd name="T10" fmla="*/ 0 h 672"/>
              <a:gd name="T11" fmla="*/ 1584 w 1584"/>
              <a:gd name="T12" fmla="*/ 672 h 672"/>
            </a:gdLst>
            <a:ahLst/>
            <a:cxnLst>
              <a:cxn ang="T6">
                <a:pos x="T0" y="T1"/>
              </a:cxn>
              <a:cxn ang="T7">
                <a:pos x="T2" y="T3"/>
              </a:cxn>
              <a:cxn ang="T8">
                <a:pos x="T4" y="T5"/>
              </a:cxn>
            </a:cxnLst>
            <a:rect l="T9" t="T10" r="T11" b="T12"/>
            <a:pathLst>
              <a:path w="1584" h="672">
                <a:moveTo>
                  <a:pt x="0" y="672"/>
                </a:moveTo>
                <a:cubicBezTo>
                  <a:pt x="228" y="336"/>
                  <a:pt x="456" y="0"/>
                  <a:pt x="720" y="0"/>
                </a:cubicBezTo>
                <a:cubicBezTo>
                  <a:pt x="984" y="0"/>
                  <a:pt x="1448" y="568"/>
                  <a:pt x="1584" y="672"/>
                </a:cubicBezTo>
              </a:path>
            </a:pathLst>
          </a:custGeom>
          <a:noFill/>
          <a:ln w="28575">
            <a:solidFill>
              <a:srgbClr val="8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19465" name="Line 9"/>
          <p:cNvSpPr>
            <a:spLocks noChangeShapeType="1"/>
          </p:cNvSpPr>
          <p:nvPr/>
        </p:nvSpPr>
        <p:spPr bwMode="auto">
          <a:xfrm>
            <a:off x="4086225" y="5013176"/>
            <a:ext cx="533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9466" name="Line 10"/>
          <p:cNvSpPr>
            <a:spLocks noChangeShapeType="1"/>
          </p:cNvSpPr>
          <p:nvPr/>
        </p:nvSpPr>
        <p:spPr bwMode="auto">
          <a:xfrm flipV="1">
            <a:off x="6143625" y="3108176"/>
            <a:ext cx="0" cy="1905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19467" name="Line 11"/>
          <p:cNvSpPr>
            <a:spLocks noChangeShapeType="1"/>
          </p:cNvSpPr>
          <p:nvPr/>
        </p:nvSpPr>
        <p:spPr bwMode="auto">
          <a:xfrm>
            <a:off x="6959600" y="3789363"/>
            <a:ext cx="1524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9468" name="Line 12"/>
          <p:cNvSpPr>
            <a:spLocks noChangeShapeType="1"/>
          </p:cNvSpPr>
          <p:nvPr/>
        </p:nvSpPr>
        <p:spPr bwMode="auto">
          <a:xfrm>
            <a:off x="7104063" y="4581128"/>
            <a:ext cx="1447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9469" name="Line 13"/>
          <p:cNvSpPr>
            <a:spLocks noChangeShapeType="1"/>
          </p:cNvSpPr>
          <p:nvPr/>
        </p:nvSpPr>
        <p:spPr bwMode="auto">
          <a:xfrm>
            <a:off x="6454775" y="3212976"/>
            <a:ext cx="1447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9470" name="Text Box 14"/>
          <p:cNvSpPr txBox="1">
            <a:spLocks noChangeArrowheads="1"/>
          </p:cNvSpPr>
          <p:nvPr/>
        </p:nvSpPr>
        <p:spPr bwMode="auto">
          <a:xfrm>
            <a:off x="7956550" y="2616200"/>
            <a:ext cx="6477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1</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p>
        </p:txBody>
      </p:sp>
      <p:sp>
        <p:nvSpPr>
          <p:cNvPr id="19471" name="Text Box 15"/>
          <p:cNvSpPr txBox="1">
            <a:spLocks noChangeArrowheads="1"/>
          </p:cNvSpPr>
          <p:nvPr/>
        </p:nvSpPr>
        <p:spPr bwMode="auto">
          <a:xfrm>
            <a:off x="8401050" y="3429000"/>
            <a:ext cx="698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baseline="-30000">
                <a:latin typeface="Symbol" panose="05050102010706020507" pitchFamily="18" charset="2"/>
                <a:cs typeface="Times New Roman" panose="02020603050405020304" pitchFamily="18" charset="0"/>
              </a:rPr>
              <a:t>,</a:t>
            </a: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2</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p>
        </p:txBody>
      </p:sp>
      <p:sp>
        <p:nvSpPr>
          <p:cNvPr id="19472" name="Text Box 16"/>
          <p:cNvSpPr txBox="1">
            <a:spLocks noChangeArrowheads="1"/>
          </p:cNvSpPr>
          <p:nvPr/>
        </p:nvSpPr>
        <p:spPr bwMode="auto">
          <a:xfrm>
            <a:off x="8566150" y="3911600"/>
            <a:ext cx="7699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3</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p>
        </p:txBody>
      </p:sp>
      <p:sp>
        <p:nvSpPr>
          <p:cNvPr id="19473" name="Text Box 17"/>
          <p:cNvSpPr txBox="1">
            <a:spLocks noChangeArrowheads="1"/>
          </p:cNvSpPr>
          <p:nvPr/>
        </p:nvSpPr>
        <p:spPr bwMode="auto">
          <a:xfrm>
            <a:off x="2043113" y="3100387"/>
            <a:ext cx="201295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dirty="0">
                <a:cs typeface="Times New Roman" panose="02020603050405020304" pitchFamily="18" charset="0"/>
              </a:rPr>
              <a:t>X</a:t>
            </a:r>
            <a:r>
              <a:rPr lang="es-ES_tradnl" sz="2400" baseline="-30000" dirty="0">
                <a:cs typeface="Times New Roman" panose="02020603050405020304" pitchFamily="18" charset="0"/>
              </a:rPr>
              <a:t>1 </a:t>
            </a:r>
            <a:r>
              <a:rPr lang="es-ES_tradnl" sz="1600" b="1" dirty="0">
                <a:cs typeface="Times New Roman" panose="02020603050405020304" pitchFamily="18" charset="0"/>
              </a:rPr>
              <a:t>~</a:t>
            </a:r>
            <a:r>
              <a:rPr lang="es-ES_tradnl" sz="2400" dirty="0">
                <a:cs typeface="Times New Roman" panose="02020603050405020304" pitchFamily="18" charset="0"/>
              </a:rPr>
              <a:t> N(</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1</a:t>
            </a:r>
            <a:r>
              <a:rPr lang="es-ES_tradnl" sz="2400" baseline="30000" dirty="0">
                <a:cs typeface="Times New Roman" panose="02020603050405020304" pitchFamily="18" charset="0"/>
              </a:rPr>
              <a:t>2</a:t>
            </a:r>
            <a:r>
              <a:rPr lang="es-ES_tradnl" sz="2400" dirty="0">
                <a:cs typeface="Times New Roman" panose="02020603050405020304" pitchFamily="18" charset="0"/>
              </a:rPr>
              <a:t>)	</a:t>
            </a:r>
            <a:endParaRPr lang="es-ES" sz="2400" dirty="0">
              <a:cs typeface="Times New Roman" panose="02020603050405020304" pitchFamily="18" charset="0"/>
            </a:endParaRPr>
          </a:p>
          <a:p>
            <a:pPr>
              <a:spcBef>
                <a:spcPct val="0"/>
              </a:spcBef>
              <a:buFontTx/>
              <a:buNone/>
            </a:pPr>
            <a:r>
              <a:rPr lang="es-ES_tradnl" sz="2400" dirty="0">
                <a:cs typeface="Times New Roman" panose="02020603050405020304" pitchFamily="18" charset="0"/>
              </a:rPr>
              <a:t>X</a:t>
            </a:r>
            <a:r>
              <a:rPr lang="es-ES_tradnl" sz="2400" baseline="-30000" dirty="0">
                <a:cs typeface="Times New Roman" panose="02020603050405020304" pitchFamily="18" charset="0"/>
              </a:rPr>
              <a:t>2 </a:t>
            </a:r>
            <a:r>
              <a:rPr lang="es-ES_tradnl" sz="1600" b="1" dirty="0">
                <a:cs typeface="Times New Roman" panose="02020603050405020304" pitchFamily="18" charset="0"/>
              </a:rPr>
              <a:t>~</a:t>
            </a:r>
            <a:r>
              <a:rPr lang="es-ES_tradnl" sz="2400" dirty="0">
                <a:cs typeface="Times New Roman" panose="02020603050405020304" pitchFamily="18" charset="0"/>
              </a:rPr>
              <a:t> N(</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2</a:t>
            </a:r>
            <a:r>
              <a:rPr lang="es-ES_tradnl" sz="2400" baseline="30000" dirty="0">
                <a:cs typeface="Times New Roman" panose="02020603050405020304" pitchFamily="18" charset="0"/>
              </a:rPr>
              <a:t>2</a:t>
            </a:r>
            <a:r>
              <a:rPr lang="es-ES_tradnl" sz="2400" dirty="0">
                <a:cs typeface="Times New Roman" panose="02020603050405020304" pitchFamily="18" charset="0"/>
              </a:rPr>
              <a:t>)</a:t>
            </a:r>
            <a:endParaRPr lang="es-ES" sz="2400" dirty="0">
              <a:cs typeface="Times New Roman" panose="02020603050405020304" pitchFamily="18" charset="0"/>
            </a:endParaRPr>
          </a:p>
          <a:p>
            <a:pPr>
              <a:spcBef>
                <a:spcPct val="0"/>
              </a:spcBef>
              <a:buFontTx/>
              <a:buNone/>
            </a:pPr>
            <a:r>
              <a:rPr lang="es-ES_tradnl" sz="2400" dirty="0">
                <a:cs typeface="Times New Roman" panose="02020603050405020304" pitchFamily="18" charset="0"/>
              </a:rPr>
              <a:t>X</a:t>
            </a:r>
            <a:r>
              <a:rPr lang="es-ES_tradnl" sz="2400" baseline="-30000" dirty="0">
                <a:cs typeface="Times New Roman" panose="02020603050405020304" pitchFamily="18" charset="0"/>
              </a:rPr>
              <a:t>3 </a:t>
            </a:r>
            <a:r>
              <a:rPr lang="es-ES_tradnl" sz="1600" b="1" dirty="0">
                <a:cs typeface="Times New Roman" panose="02020603050405020304" pitchFamily="18" charset="0"/>
              </a:rPr>
              <a:t>~</a:t>
            </a:r>
            <a:r>
              <a:rPr lang="es-ES_tradnl" sz="2400" dirty="0">
                <a:cs typeface="Times New Roman" panose="02020603050405020304" pitchFamily="18" charset="0"/>
              </a:rPr>
              <a:t> N(</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a:t>
            </a:r>
            <a:r>
              <a:rPr lang="es-ES_tradnl" sz="2400" dirty="0">
                <a:cs typeface="Times New Roman" panose="02020603050405020304" pitchFamily="18" charset="0"/>
                <a:sym typeface="Symbol" panose="05050102010706020507" pitchFamily="18" charset="2"/>
              </a:rPr>
              <a:t></a:t>
            </a:r>
            <a:r>
              <a:rPr lang="es-ES_tradnl" sz="2400" baseline="-30000" dirty="0">
                <a:cs typeface="Times New Roman" panose="02020603050405020304" pitchFamily="18" charset="0"/>
              </a:rPr>
              <a:t>3</a:t>
            </a:r>
            <a:r>
              <a:rPr lang="es-ES_tradnl" sz="2400" baseline="30000" dirty="0">
                <a:cs typeface="Times New Roman" panose="02020603050405020304" pitchFamily="18" charset="0"/>
              </a:rPr>
              <a:t>2</a:t>
            </a:r>
            <a:r>
              <a:rPr lang="es-ES_tradnl" sz="2400" dirty="0">
                <a:cs typeface="Times New Roman" panose="02020603050405020304" pitchFamily="18" charset="0"/>
              </a:rPr>
              <a:t>)</a:t>
            </a:r>
            <a:endParaRPr lang="es-ES" sz="2400" dirty="0">
              <a:cs typeface="Times New Roman" panose="02020603050405020304" pitchFamily="18" charset="0"/>
            </a:endParaRPr>
          </a:p>
          <a:p>
            <a:pPr>
              <a:spcBef>
                <a:spcPct val="0"/>
              </a:spcBef>
              <a:buFontTx/>
              <a:buNone/>
            </a:pPr>
            <a:endParaRPr lang="es-ES" sz="2400" dirty="0"/>
          </a:p>
        </p:txBody>
      </p:sp>
      <p:sp>
        <p:nvSpPr>
          <p:cNvPr id="19474" name="Rectangle 18"/>
          <p:cNvSpPr>
            <a:spLocks noChangeArrowheads="1"/>
          </p:cNvSpPr>
          <p:nvPr/>
        </p:nvSpPr>
        <p:spPr bwMode="auto">
          <a:xfrm>
            <a:off x="5991226" y="4638675"/>
            <a:ext cx="360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a:t>
            </a:r>
            <a:endParaRPr lang="es-ES" sz="2400">
              <a:cs typeface="Times New Roman" panose="02020603050405020304" pitchFamily="18" charset="0"/>
              <a:sym typeface="Symbol" panose="05050102010706020507" pitchFamily="18" charset="2"/>
            </a:endParaRPr>
          </a:p>
        </p:txBody>
      </p:sp>
      <p:sp>
        <p:nvSpPr>
          <p:cNvPr id="19475" name="Text Box 19"/>
          <p:cNvSpPr txBox="1">
            <a:spLocks noChangeArrowheads="1"/>
          </p:cNvSpPr>
          <p:nvPr/>
        </p:nvSpPr>
        <p:spPr bwMode="auto">
          <a:xfrm>
            <a:off x="5166519" y="5471965"/>
            <a:ext cx="2089150" cy="46166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1</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r>
              <a:rPr lang="es-ES_tradnl" sz="2400">
                <a:cs typeface="Times New Roman" panose="02020603050405020304" pitchFamily="18" charset="0"/>
                <a:sym typeface="Symbol" panose="05050102010706020507" pitchFamily="18" charset="2"/>
              </a:rPr>
              <a:t>&lt; </a:t>
            </a:r>
            <a:r>
              <a:rPr lang="es-ES_tradnl" sz="2400" baseline="-30000">
                <a:latin typeface="Symbol" panose="05050102010706020507" pitchFamily="18" charset="2"/>
                <a:cs typeface="Times New Roman" panose="02020603050405020304" pitchFamily="18" charset="0"/>
              </a:rPr>
              <a:t>2</a:t>
            </a:r>
            <a:r>
              <a:rPr lang="es-ES_tradnl" sz="2400" baseline="30000">
                <a:latin typeface="Symbol" panose="05050102010706020507" pitchFamily="18" charset="2"/>
                <a:cs typeface="Times New Roman" panose="02020603050405020304" pitchFamily="18" charset="0"/>
              </a:rPr>
              <a:t>2</a:t>
            </a:r>
            <a:r>
              <a:rPr lang="es-ES" sz="2400">
                <a:latin typeface="Symbol" panose="05050102010706020507" pitchFamily="18" charset="2"/>
              </a:rPr>
              <a:t> </a:t>
            </a:r>
            <a:r>
              <a:rPr lang="es-MX" sz="2400">
                <a:latin typeface="Symbol" panose="05050102010706020507" pitchFamily="18" charset="2"/>
              </a:rPr>
              <a:t>&lt; </a:t>
            </a:r>
            <a:r>
              <a:rPr lang="es-ES_tradnl" sz="2400">
                <a:cs typeface="Times New Roman" panose="02020603050405020304" pitchFamily="18" charset="0"/>
                <a:sym typeface="Symbol" panose="05050102010706020507" pitchFamily="18" charset="2"/>
              </a:rPr>
              <a:t></a:t>
            </a:r>
            <a:r>
              <a:rPr lang="es-ES_tradnl" sz="2400" baseline="-30000">
                <a:latin typeface="Symbol" panose="05050102010706020507" pitchFamily="18" charset="2"/>
                <a:cs typeface="Times New Roman" panose="02020603050405020304" pitchFamily="18" charset="0"/>
              </a:rPr>
              <a:t>3</a:t>
            </a:r>
            <a:r>
              <a:rPr lang="es-ES" sz="2400" baseline="30000">
                <a:latin typeface="Symbol" panose="05050102010706020507" pitchFamily="18" charset="2"/>
              </a:rPr>
              <a:t>2</a:t>
            </a:r>
          </a:p>
        </p:txBody>
      </p:sp>
    </p:spTree>
  </p:cSld>
  <p:clrMapOvr>
    <a:masterClrMapping/>
  </p:clrMapOvr>
  <p:transition spd="slow">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965326" y="492125"/>
            <a:ext cx="801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1" name="Text Box 3"/>
          <p:cNvSpPr txBox="1">
            <a:spLocks noChangeArrowheads="1"/>
          </p:cNvSpPr>
          <p:nvPr/>
        </p:nvSpPr>
        <p:spPr bwMode="auto">
          <a:xfrm>
            <a:off x="1811016" y="959376"/>
            <a:ext cx="885698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s-ES" sz="2400" dirty="0">
                <a:latin typeface="Tahoma" panose="020B0604030504040204" pitchFamily="34" charset="0"/>
                <a:ea typeface="Tahoma" panose="020B0604030504040204" pitchFamily="34" charset="0"/>
                <a:cs typeface="Tahoma" panose="020B0604030504040204" pitchFamily="34" charset="0"/>
              </a:rPr>
              <a:t> Para cualquier distribución normal siempre se cumple que el área de los intervalos: </a:t>
            </a:r>
          </a:p>
        </p:txBody>
      </p:sp>
      <p:sp>
        <p:nvSpPr>
          <p:cNvPr id="22532" name="Text Box 4"/>
          <p:cNvSpPr txBox="1">
            <a:spLocks noChangeArrowheads="1"/>
          </p:cNvSpPr>
          <p:nvPr/>
        </p:nvSpPr>
        <p:spPr bwMode="auto">
          <a:xfrm>
            <a:off x="2438400" y="4495800"/>
            <a:ext cx="63246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 sz="2400" dirty="0">
                <a:latin typeface="Symbol" panose="05050102010706020507" pitchFamily="18" charset="2"/>
              </a:rPr>
              <a:t/>
            </a:r>
            <a:br>
              <a:rPr lang="es-ES" sz="2400" dirty="0">
                <a:latin typeface="Symbol" panose="05050102010706020507" pitchFamily="18" charset="2"/>
              </a:rPr>
            </a:br>
            <a:endParaRPr lang="es-ES" sz="2400" dirty="0">
              <a:latin typeface="Symbol" panose="05050102010706020507" pitchFamily="18" charset="2"/>
            </a:endParaRPr>
          </a:p>
        </p:txBody>
      </p:sp>
      <p:grpSp>
        <p:nvGrpSpPr>
          <p:cNvPr id="22533" name="Group 5"/>
          <p:cNvGrpSpPr>
            <a:grpSpLocks/>
          </p:cNvGrpSpPr>
          <p:nvPr/>
        </p:nvGrpSpPr>
        <p:grpSpPr bwMode="auto">
          <a:xfrm>
            <a:off x="2057400" y="4414492"/>
            <a:ext cx="7924800" cy="2133600"/>
            <a:chOff x="384" y="2038"/>
            <a:chExt cx="4992" cy="1344"/>
          </a:xfrm>
        </p:grpSpPr>
        <p:sp>
          <p:nvSpPr>
            <p:cNvPr id="22534" name="Text Box 6"/>
            <p:cNvSpPr txBox="1">
              <a:spLocks noChangeArrowheads="1"/>
            </p:cNvSpPr>
            <p:nvPr/>
          </p:nvSpPr>
          <p:spPr bwMode="auto">
            <a:xfrm>
              <a:off x="518" y="2182"/>
              <a:ext cx="4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5" name="Text Box 7"/>
            <p:cNvSpPr txBox="1">
              <a:spLocks noChangeArrowheads="1"/>
            </p:cNvSpPr>
            <p:nvPr/>
          </p:nvSpPr>
          <p:spPr bwMode="auto">
            <a:xfrm>
              <a:off x="614" y="2038"/>
              <a:ext cx="47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6" name="Line 8"/>
            <p:cNvSpPr>
              <a:spLocks noChangeShapeType="1"/>
            </p:cNvSpPr>
            <p:nvPr/>
          </p:nvSpPr>
          <p:spPr bwMode="auto">
            <a:xfrm>
              <a:off x="384" y="2976"/>
              <a:ext cx="494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2537" name="Freeform 9"/>
            <p:cNvSpPr>
              <a:spLocks/>
            </p:cNvSpPr>
            <p:nvPr/>
          </p:nvSpPr>
          <p:spPr bwMode="auto">
            <a:xfrm>
              <a:off x="768" y="2056"/>
              <a:ext cx="4080" cy="824"/>
            </a:xfrm>
            <a:custGeom>
              <a:avLst/>
              <a:gdLst>
                <a:gd name="T0" fmla="*/ 0 w 4080"/>
                <a:gd name="T1" fmla="*/ 824 h 824"/>
                <a:gd name="T2" fmla="*/ 2016 w 4080"/>
                <a:gd name="T3" fmla="*/ 8 h 824"/>
                <a:gd name="T4" fmla="*/ 4080 w 4080"/>
                <a:gd name="T5" fmla="*/ 776 h 824"/>
                <a:gd name="T6" fmla="*/ 0 60000 65536"/>
                <a:gd name="T7" fmla="*/ 0 60000 65536"/>
                <a:gd name="T8" fmla="*/ 0 60000 65536"/>
                <a:gd name="T9" fmla="*/ 0 w 4080"/>
                <a:gd name="T10" fmla="*/ 0 h 824"/>
                <a:gd name="T11" fmla="*/ 4080 w 4080"/>
                <a:gd name="T12" fmla="*/ 824 h 824"/>
              </a:gdLst>
              <a:ahLst/>
              <a:cxnLst>
                <a:cxn ang="T6">
                  <a:pos x="T0" y="T1"/>
                </a:cxn>
                <a:cxn ang="T7">
                  <a:pos x="T2" y="T3"/>
                </a:cxn>
                <a:cxn ang="T8">
                  <a:pos x="T4" y="T5"/>
                </a:cxn>
              </a:cxnLst>
              <a:rect l="T9" t="T10" r="T11" b="T12"/>
              <a:pathLst>
                <a:path w="4080" h="824">
                  <a:moveTo>
                    <a:pt x="0" y="824"/>
                  </a:moveTo>
                  <a:cubicBezTo>
                    <a:pt x="668" y="420"/>
                    <a:pt x="1336" y="16"/>
                    <a:pt x="2016" y="8"/>
                  </a:cubicBezTo>
                  <a:cubicBezTo>
                    <a:pt x="2696" y="0"/>
                    <a:pt x="3728" y="648"/>
                    <a:pt x="4080" y="77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22538" name="Line 10"/>
            <p:cNvSpPr>
              <a:spLocks noChangeShapeType="1"/>
            </p:cNvSpPr>
            <p:nvPr/>
          </p:nvSpPr>
          <p:spPr bwMode="auto">
            <a:xfrm flipV="1">
              <a:off x="2832" y="2064"/>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39" name="Line 11"/>
            <p:cNvSpPr>
              <a:spLocks noChangeShapeType="1"/>
            </p:cNvSpPr>
            <p:nvPr/>
          </p:nvSpPr>
          <p:spPr bwMode="auto">
            <a:xfrm flipV="1">
              <a:off x="3600" y="2256"/>
              <a:ext cx="0" cy="7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0" name="Line 12"/>
            <p:cNvSpPr>
              <a:spLocks noChangeShapeType="1"/>
            </p:cNvSpPr>
            <p:nvPr/>
          </p:nvSpPr>
          <p:spPr bwMode="auto">
            <a:xfrm flipV="1">
              <a:off x="4272" y="2544"/>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1" name="Line 13"/>
            <p:cNvSpPr>
              <a:spLocks noChangeShapeType="1"/>
            </p:cNvSpPr>
            <p:nvPr/>
          </p:nvSpPr>
          <p:spPr bwMode="auto">
            <a:xfrm flipV="1">
              <a:off x="2160" y="2160"/>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2" name="Line 14"/>
            <p:cNvSpPr>
              <a:spLocks noChangeShapeType="1"/>
            </p:cNvSpPr>
            <p:nvPr/>
          </p:nvSpPr>
          <p:spPr bwMode="auto">
            <a:xfrm flipV="1">
              <a:off x="1488" y="2496"/>
              <a:ext cx="0"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8" name="Text Box 20"/>
            <p:cNvSpPr txBox="1">
              <a:spLocks noChangeArrowheads="1"/>
            </p:cNvSpPr>
            <p:nvPr/>
          </p:nvSpPr>
          <p:spPr bwMode="auto">
            <a:xfrm>
              <a:off x="614" y="3094"/>
              <a:ext cx="4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49" name="Text Box 21"/>
            <p:cNvSpPr txBox="1">
              <a:spLocks noChangeArrowheads="1"/>
            </p:cNvSpPr>
            <p:nvPr/>
          </p:nvSpPr>
          <p:spPr bwMode="auto">
            <a:xfrm>
              <a:off x="470" y="3094"/>
              <a:ext cx="47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-2</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+2</a:t>
              </a:r>
              <a:r>
                <a:rPr lang="es-ES_tradnl" sz="2400" b="1">
                  <a:cs typeface="Times New Roman" panose="02020603050405020304" pitchFamily="18" charset="0"/>
                  <a:sym typeface="Symbol" panose="05050102010706020507" pitchFamily="18" charset="2"/>
                </a:rPr>
                <a:t></a:t>
              </a:r>
              <a:r>
                <a:rPr lang="es-ES" sz="2400" b="1">
                  <a:latin typeface="Symbol" panose="05050102010706020507" pitchFamily="18" charset="2"/>
                </a:rPr>
                <a:t> </a:t>
              </a:r>
            </a:p>
          </p:txBody>
        </p:sp>
      </p:grpSp>
      <p:cxnSp>
        <p:nvCxnSpPr>
          <p:cNvPr id="5" name="Conector recto de flecha 4"/>
          <p:cNvCxnSpPr/>
          <p:nvPr/>
        </p:nvCxnSpPr>
        <p:spPr>
          <a:xfrm>
            <a:off x="4876800" y="4871692"/>
            <a:ext cx="2286000" cy="0"/>
          </a:xfrm>
          <a:prstGeom prst="straightConnector1">
            <a:avLst/>
          </a:prstGeom>
          <a:ln w="222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sp>
        <p:nvSpPr>
          <p:cNvPr id="7" name="CuadroTexto 6"/>
          <p:cNvSpPr txBox="1"/>
          <p:nvPr/>
        </p:nvSpPr>
        <p:spPr>
          <a:xfrm>
            <a:off x="4994276" y="4507374"/>
            <a:ext cx="1997075" cy="369332"/>
          </a:xfrm>
          <a:prstGeom prst="rect">
            <a:avLst/>
          </a:prstGeom>
          <a:noFill/>
        </p:spPr>
        <p:txBody>
          <a:bodyPr wrap="square" rtlCol="0">
            <a:spAutoFit/>
          </a:bodyPr>
          <a:lstStyle/>
          <a:p>
            <a:pPr algn="ctr"/>
            <a:r>
              <a:rPr lang="es-ES" sz="1800" b="1" dirty="0"/>
              <a:t>0,6827=68,27%</a:t>
            </a:r>
          </a:p>
        </p:txBody>
      </p:sp>
      <p:cxnSp>
        <p:nvCxnSpPr>
          <p:cNvPr id="13" name="Conector recto de flecha 12"/>
          <p:cNvCxnSpPr/>
          <p:nvPr/>
        </p:nvCxnSpPr>
        <p:spPr>
          <a:xfrm>
            <a:off x="3802064" y="5327714"/>
            <a:ext cx="4427537" cy="8347"/>
          </a:xfrm>
          <a:prstGeom prst="straightConnector1">
            <a:avLst/>
          </a:prstGeom>
          <a:ln w="22225">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sp>
        <p:nvSpPr>
          <p:cNvPr id="37" name="CuadroTexto 36"/>
          <p:cNvSpPr txBox="1"/>
          <p:nvPr/>
        </p:nvSpPr>
        <p:spPr>
          <a:xfrm>
            <a:off x="5051426" y="4989479"/>
            <a:ext cx="1997075" cy="369332"/>
          </a:xfrm>
          <a:prstGeom prst="rect">
            <a:avLst/>
          </a:prstGeom>
          <a:noFill/>
        </p:spPr>
        <p:txBody>
          <a:bodyPr wrap="square" rtlCol="0">
            <a:spAutoFit/>
          </a:bodyPr>
          <a:lstStyle/>
          <a:p>
            <a:pPr algn="ctr"/>
            <a:r>
              <a:rPr lang="es-ES" sz="1800" b="1" dirty="0">
                <a:solidFill>
                  <a:srgbClr val="FF33CC"/>
                </a:solidFill>
                <a:ea typeface="Tahoma" panose="020B0604030504040204" pitchFamily="34" charset="0"/>
                <a:cs typeface="Arial" panose="020B0604020202020204" pitchFamily="34" charset="0"/>
              </a:rPr>
              <a:t>09545=95,45%</a:t>
            </a:r>
          </a:p>
        </p:txBody>
      </p:sp>
      <p:cxnSp>
        <p:nvCxnSpPr>
          <p:cNvPr id="17" name="Conector recto de flecha 16"/>
          <p:cNvCxnSpPr/>
          <p:nvPr/>
        </p:nvCxnSpPr>
        <p:spPr>
          <a:xfrm>
            <a:off x="2795588" y="5803901"/>
            <a:ext cx="6348412" cy="15012"/>
          </a:xfrm>
          <a:prstGeom prst="straightConnector1">
            <a:avLst/>
          </a:prstGeom>
          <a:ln w="222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CuadroTexto 41"/>
          <p:cNvSpPr txBox="1"/>
          <p:nvPr/>
        </p:nvSpPr>
        <p:spPr>
          <a:xfrm>
            <a:off x="5041821" y="5468136"/>
            <a:ext cx="1997075" cy="369332"/>
          </a:xfrm>
          <a:prstGeom prst="rect">
            <a:avLst/>
          </a:prstGeom>
          <a:noFill/>
        </p:spPr>
        <p:txBody>
          <a:bodyPr wrap="square" rtlCol="0">
            <a:spAutoFit/>
          </a:bodyPr>
          <a:lstStyle/>
          <a:p>
            <a:pPr algn="ctr"/>
            <a:r>
              <a:rPr lang="es-ES" sz="1800" b="1" dirty="0"/>
              <a:t>0,9973=99,73%</a:t>
            </a:r>
          </a:p>
        </p:txBody>
      </p:sp>
      <p:sp>
        <p:nvSpPr>
          <p:cNvPr id="29" name="Text Box 2"/>
          <p:cNvSpPr txBox="1">
            <a:spLocks noChangeArrowheads="1"/>
          </p:cNvSpPr>
          <p:nvPr/>
        </p:nvSpPr>
        <p:spPr bwMode="auto">
          <a:xfrm>
            <a:off x="1884078" y="231056"/>
            <a:ext cx="8351837" cy="498598"/>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10000"/>
              </a:lnSpc>
              <a:spcBef>
                <a:spcPct val="50000"/>
              </a:spcBef>
              <a:defRPr/>
            </a:pPr>
            <a:r>
              <a:rPr lang="es-ES" sz="2400" b="1" dirty="0">
                <a:solidFill>
                  <a:schemeClr val="accent2"/>
                </a:solidFill>
                <a:latin typeface="Arial" charset="0"/>
                <a:cs typeface="Times New Roman" pitchFamily="18" charset="0"/>
              </a:rPr>
              <a:t>Propiedades de la Distribución Normal </a:t>
            </a:r>
            <a:endParaRPr lang="es-ES" sz="2400" b="1" dirty="0">
              <a:latin typeface="Arial" charset="0"/>
              <a:cs typeface="Times New Roman" pitchFamily="18" charset="0"/>
            </a:endParaRPr>
          </a:p>
        </p:txBody>
      </p:sp>
      <mc:AlternateContent xmlns:mc="http://schemas.openxmlformats.org/markup-compatibility/2006" xmlns:a14="http://schemas.microsoft.com/office/drawing/2010/main">
        <mc:Choice Requires="a14">
          <p:sp>
            <p:nvSpPr>
              <p:cNvPr id="3" name="Rectángulo 2"/>
              <p:cNvSpPr/>
              <p:nvPr/>
            </p:nvSpPr>
            <p:spPr>
              <a:xfrm>
                <a:off x="4249451" y="2199115"/>
                <a:ext cx="3296223"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ea typeface="Cambria Math" panose="02040503050406030204" pitchFamily="18" charset="0"/>
                          <a:cs typeface="Tahoma" panose="020B0604030504040204" pitchFamily="34" charset="0"/>
                        </a:rPr>
                        <m:t>𝜇</m:t>
                      </m:r>
                      <m:r>
                        <a:rPr lang="es-ES" i="1">
                          <a:latin typeface="Cambria Math" panose="02040503050406030204" pitchFamily="18" charset="0"/>
                          <a:ea typeface="Cambria Math" panose="02040503050406030204" pitchFamily="18" charset="0"/>
                          <a:cs typeface="Tahoma" panose="020B0604030504040204" pitchFamily="34" charset="0"/>
                        </a:rPr>
                        <m:t>±1</m:t>
                      </m:r>
                      <m:r>
                        <a:rPr lang="es-ES" i="1">
                          <a:latin typeface="Cambria Math" panose="02040503050406030204" pitchFamily="18" charset="0"/>
                          <a:ea typeface="Cambria Math" panose="02040503050406030204" pitchFamily="18" charset="0"/>
                          <a:cs typeface="Tahoma" panose="020B0604030504040204" pitchFamily="34" charset="0"/>
                        </a:rPr>
                        <m:t>𝜎</m:t>
                      </m:r>
                      <m:r>
                        <a:rPr lang="es-ES" i="1">
                          <a:latin typeface="Cambria Math" panose="02040503050406030204" pitchFamily="18" charset="0"/>
                          <a:ea typeface="Cambria Math" panose="02040503050406030204" pitchFamily="18" charset="0"/>
                          <a:cs typeface="Tahoma" panose="020B0604030504040204" pitchFamily="34" charset="0"/>
                        </a:rPr>
                        <m:t>=0,6827=68,27%</m:t>
                      </m:r>
                    </m:oMath>
                  </m:oMathPara>
                </a14:m>
                <a:endParaRPr lang="es-ES" dirty="0"/>
              </a:p>
            </p:txBody>
          </p:sp>
        </mc:Choice>
        <mc:Fallback xmlns="">
          <p:sp>
            <p:nvSpPr>
              <p:cNvPr id="3" name="Rectángulo 2"/>
              <p:cNvSpPr>
                <a:spLocks noRot="1" noChangeAspect="1" noMove="1" noResize="1" noEditPoints="1" noAdjustHandles="1" noChangeArrowheads="1" noChangeShapeType="1" noTextEdit="1"/>
              </p:cNvSpPr>
              <p:nvPr/>
            </p:nvSpPr>
            <p:spPr>
              <a:xfrm>
                <a:off x="2725450" y="2199115"/>
                <a:ext cx="3296223" cy="400110"/>
              </a:xfrm>
              <a:prstGeom prst="rect">
                <a:avLst/>
              </a:prstGeom>
              <a:blipFill rotWithShape="0">
                <a:blip r:embed="rId2"/>
                <a:stretch>
                  <a:fillRect b="-9231"/>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32" name="Rectángulo 31"/>
              <p:cNvSpPr/>
              <p:nvPr/>
            </p:nvSpPr>
            <p:spPr>
              <a:xfrm>
                <a:off x="4173251" y="2658873"/>
                <a:ext cx="3296223"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ea typeface="Cambria Math" panose="02040503050406030204" pitchFamily="18" charset="0"/>
                          <a:cs typeface="Tahoma" panose="020B0604030504040204" pitchFamily="34" charset="0"/>
                        </a:rPr>
                        <m:t>𝜇</m:t>
                      </m:r>
                      <m:r>
                        <a:rPr lang="es-ES" i="1">
                          <a:latin typeface="Cambria Math" panose="02040503050406030204" pitchFamily="18" charset="0"/>
                          <a:ea typeface="Cambria Math" panose="02040503050406030204" pitchFamily="18" charset="0"/>
                          <a:cs typeface="Tahoma" panose="020B0604030504040204" pitchFamily="34" charset="0"/>
                        </a:rPr>
                        <m:t>±2</m:t>
                      </m:r>
                      <m:r>
                        <a:rPr lang="es-ES" i="1">
                          <a:latin typeface="Cambria Math" panose="02040503050406030204" pitchFamily="18" charset="0"/>
                          <a:ea typeface="Cambria Math" panose="02040503050406030204" pitchFamily="18" charset="0"/>
                          <a:cs typeface="Tahoma" panose="020B0604030504040204" pitchFamily="34" charset="0"/>
                        </a:rPr>
                        <m:t>𝜎</m:t>
                      </m:r>
                      <m:r>
                        <a:rPr lang="es-ES" i="1">
                          <a:latin typeface="Cambria Math" panose="02040503050406030204" pitchFamily="18" charset="0"/>
                          <a:ea typeface="Cambria Math" panose="02040503050406030204" pitchFamily="18" charset="0"/>
                          <a:cs typeface="Tahoma" panose="020B0604030504040204" pitchFamily="34" charset="0"/>
                        </a:rPr>
                        <m:t>=0,9545=95,45%</m:t>
                      </m:r>
                    </m:oMath>
                  </m:oMathPara>
                </a14:m>
                <a:endParaRPr lang="es-ES" dirty="0"/>
              </a:p>
            </p:txBody>
          </p:sp>
        </mc:Choice>
        <mc:Fallback xmlns="">
          <p:sp>
            <p:nvSpPr>
              <p:cNvPr id="32" name="Rectángulo 31"/>
              <p:cNvSpPr>
                <a:spLocks noRot="1" noChangeAspect="1" noMove="1" noResize="1" noEditPoints="1" noAdjustHandles="1" noChangeArrowheads="1" noChangeShapeType="1" noTextEdit="1"/>
              </p:cNvSpPr>
              <p:nvPr/>
            </p:nvSpPr>
            <p:spPr>
              <a:xfrm>
                <a:off x="2649250" y="2658873"/>
                <a:ext cx="3296223" cy="400110"/>
              </a:xfrm>
              <a:prstGeom prst="rect">
                <a:avLst/>
              </a:prstGeom>
              <a:blipFill rotWithShape="0">
                <a:blip r:embed="rId3"/>
                <a:stretch>
                  <a:fillRect b="-7576"/>
                </a:stretch>
              </a:blipFill>
            </p:spPr>
            <p:txBody>
              <a:bodyPr/>
              <a:lstStyle/>
              <a:p>
                <a:r>
                  <a:rPr lang="es-ES">
                    <a:noFill/>
                  </a:rPr>
                  <a:t> </a:t>
                </a:r>
              </a:p>
            </p:txBody>
          </p:sp>
        </mc:Fallback>
      </mc:AlternateContent>
      <mc:AlternateContent xmlns:mc="http://schemas.openxmlformats.org/markup-compatibility/2006" xmlns:a14="http://schemas.microsoft.com/office/drawing/2010/main">
        <mc:Choice Requires="a14">
          <p:sp>
            <p:nvSpPr>
              <p:cNvPr id="33" name="Rectángulo 32"/>
              <p:cNvSpPr/>
              <p:nvPr/>
            </p:nvSpPr>
            <p:spPr>
              <a:xfrm>
                <a:off x="4173251" y="3161545"/>
                <a:ext cx="3296223"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s-ES" i="1">
                          <a:latin typeface="Cambria Math" panose="02040503050406030204" pitchFamily="18" charset="0"/>
                          <a:ea typeface="Cambria Math" panose="02040503050406030204" pitchFamily="18" charset="0"/>
                          <a:cs typeface="Tahoma" panose="020B0604030504040204" pitchFamily="34" charset="0"/>
                        </a:rPr>
                        <m:t>𝜇</m:t>
                      </m:r>
                      <m:r>
                        <a:rPr lang="es-ES" i="1">
                          <a:latin typeface="Cambria Math" panose="02040503050406030204" pitchFamily="18" charset="0"/>
                          <a:ea typeface="Cambria Math" panose="02040503050406030204" pitchFamily="18" charset="0"/>
                          <a:cs typeface="Tahoma" panose="020B0604030504040204" pitchFamily="34" charset="0"/>
                        </a:rPr>
                        <m:t>±3</m:t>
                      </m:r>
                      <m:r>
                        <a:rPr lang="es-ES" i="1">
                          <a:latin typeface="Cambria Math" panose="02040503050406030204" pitchFamily="18" charset="0"/>
                          <a:ea typeface="Cambria Math" panose="02040503050406030204" pitchFamily="18" charset="0"/>
                          <a:cs typeface="Tahoma" panose="020B0604030504040204" pitchFamily="34" charset="0"/>
                        </a:rPr>
                        <m:t>𝜎</m:t>
                      </m:r>
                      <m:r>
                        <a:rPr lang="es-ES" i="1">
                          <a:latin typeface="Cambria Math" panose="02040503050406030204" pitchFamily="18" charset="0"/>
                          <a:ea typeface="Cambria Math" panose="02040503050406030204" pitchFamily="18" charset="0"/>
                          <a:cs typeface="Tahoma" panose="020B0604030504040204" pitchFamily="34" charset="0"/>
                        </a:rPr>
                        <m:t>=0,9973=99,73%</m:t>
                      </m:r>
                    </m:oMath>
                  </m:oMathPara>
                </a14:m>
                <a:endParaRPr lang="es-ES" dirty="0"/>
              </a:p>
            </p:txBody>
          </p:sp>
        </mc:Choice>
        <mc:Fallback xmlns="">
          <p:sp>
            <p:nvSpPr>
              <p:cNvPr id="33" name="Rectángulo 32"/>
              <p:cNvSpPr>
                <a:spLocks noRot="1" noChangeAspect="1" noMove="1" noResize="1" noEditPoints="1" noAdjustHandles="1" noChangeArrowheads="1" noChangeShapeType="1" noTextEdit="1"/>
              </p:cNvSpPr>
              <p:nvPr/>
            </p:nvSpPr>
            <p:spPr>
              <a:xfrm>
                <a:off x="2649250" y="3161545"/>
                <a:ext cx="3296223" cy="400110"/>
              </a:xfrm>
              <a:prstGeom prst="rect">
                <a:avLst/>
              </a:prstGeom>
              <a:blipFill rotWithShape="0">
                <a:blip r:embed="rId4"/>
                <a:stretch>
                  <a:fillRect b="-9231"/>
                </a:stretch>
              </a:blipFill>
            </p:spPr>
            <p:txBody>
              <a:bodyPr/>
              <a:lstStyle/>
              <a:p>
                <a:r>
                  <a:rPr lang="es-ES">
                    <a:noFill/>
                  </a:rPr>
                  <a:t> </a:t>
                </a:r>
              </a:p>
            </p:txBody>
          </p:sp>
        </mc:Fallback>
      </mc:AlternateContent>
    </p:spTree>
    <p:extLst>
      <p:ext uri="{BB962C8B-B14F-4D97-AF65-F5344CB8AC3E}">
        <p14:creationId xmlns:p14="http://schemas.microsoft.com/office/powerpoint/2010/main" val="4137503473"/>
      </p:ext>
    </p:extLst>
  </p:cSld>
  <p:clrMapOvr>
    <a:masterClrMapping/>
  </p:clrMapOvr>
  <p:transition spd="slow">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1919288" y="188913"/>
            <a:ext cx="8382000" cy="186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495300" algn="l"/>
              </a:tabLst>
              <a:defRPr sz="3200">
                <a:solidFill>
                  <a:schemeClr val="tx1"/>
                </a:solidFill>
                <a:latin typeface="Times New Roman" panose="02020603050405020304" pitchFamily="18" charset="0"/>
              </a:defRPr>
            </a:lvl1pPr>
            <a:lvl2pPr marL="742950" indent="-285750">
              <a:spcBef>
                <a:spcPct val="20000"/>
              </a:spcBef>
              <a:buChar char="–"/>
              <a:tabLst>
                <a:tab pos="495300" algn="l"/>
              </a:tabLst>
              <a:defRPr sz="2800">
                <a:solidFill>
                  <a:schemeClr val="tx1"/>
                </a:solidFill>
                <a:latin typeface="Times New Roman" panose="02020603050405020304" pitchFamily="18" charset="0"/>
              </a:defRPr>
            </a:lvl2pPr>
            <a:lvl3pPr marL="1143000" indent="-228600">
              <a:spcBef>
                <a:spcPct val="20000"/>
              </a:spcBef>
              <a:buChar char="•"/>
              <a:tabLst>
                <a:tab pos="495300" algn="l"/>
              </a:tabLst>
              <a:defRPr sz="2400">
                <a:solidFill>
                  <a:schemeClr val="tx1"/>
                </a:solidFill>
                <a:latin typeface="Times New Roman" panose="02020603050405020304" pitchFamily="18" charset="0"/>
              </a:defRPr>
            </a:lvl3pPr>
            <a:lvl4pPr marL="1600200" indent="-228600">
              <a:spcBef>
                <a:spcPct val="20000"/>
              </a:spcBef>
              <a:buChar char="–"/>
              <a:tabLst>
                <a:tab pos="495300" algn="l"/>
              </a:tabLst>
              <a:defRPr sz="2000">
                <a:solidFill>
                  <a:schemeClr val="tx1"/>
                </a:solidFill>
                <a:latin typeface="Times New Roman" panose="02020603050405020304" pitchFamily="18" charset="0"/>
              </a:defRPr>
            </a:lvl4pPr>
            <a:lvl5pPr>
              <a:spcBef>
                <a:spcPct val="20000"/>
              </a:spcBef>
              <a:buChar char="»"/>
              <a:tabLst>
                <a:tab pos="495300" algn="l"/>
              </a:tabLst>
              <a:defRPr sz="2000">
                <a:solidFill>
                  <a:schemeClr val="tx1"/>
                </a:solidFill>
                <a:latin typeface="Times New Roman" panose="02020603050405020304" pitchFamily="18" charset="0"/>
              </a:defRPr>
            </a:lvl5pPr>
            <a:lvl6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6pPr>
            <a:lvl7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7pPr>
            <a:lvl8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8pPr>
            <a:lvl9pPr eaLnBrk="0" fontAlgn="base" hangingPunct="0">
              <a:spcBef>
                <a:spcPct val="20000"/>
              </a:spcBef>
              <a:spcAft>
                <a:spcPct val="0"/>
              </a:spcAft>
              <a:buChar char="»"/>
              <a:tabLst>
                <a:tab pos="495300" algn="l"/>
              </a:tabLst>
              <a:defRPr sz="2000">
                <a:solidFill>
                  <a:schemeClr val="tx1"/>
                </a:solidFill>
                <a:latin typeface="Times New Roman" panose="02020603050405020304" pitchFamily="18" charset="0"/>
              </a:defRPr>
            </a:lvl9pPr>
          </a:lstStyle>
          <a:p>
            <a:pPr algn="just">
              <a:spcBef>
                <a:spcPct val="0"/>
              </a:spcBef>
              <a:buFontTx/>
              <a:buNone/>
            </a:pPr>
            <a:r>
              <a:rPr lang="es-ES_tradnl" sz="700" dirty="0">
                <a:cs typeface="Times New Roman" panose="02020603050405020304" pitchFamily="18" charset="0"/>
              </a:rPr>
              <a:t>  	</a:t>
            </a:r>
          </a:p>
          <a:p>
            <a:pPr algn="just">
              <a:spcBef>
                <a:spcPct val="0"/>
              </a:spcBef>
            </a:pPr>
            <a:r>
              <a:rPr lang="es-ES_tradnl" sz="700" dirty="0">
                <a:cs typeface="Times New Roman" panose="02020603050405020304" pitchFamily="18" charset="0"/>
              </a:rPr>
              <a:t>	</a:t>
            </a:r>
          </a:p>
          <a:p>
            <a:pPr lvl="4" algn="just">
              <a:spcBef>
                <a:spcPct val="0"/>
              </a:spcBef>
              <a:buFontTx/>
              <a:buNone/>
            </a:pPr>
            <a:r>
              <a:rPr lang="es-ES_tradnl" b="1" u="sng" dirty="0">
                <a:solidFill>
                  <a:schemeClr val="accent2"/>
                </a:solidFill>
                <a:latin typeface="Arial" panose="020B0604020202020204" pitchFamily="34" charset="0"/>
                <a:cs typeface="Times New Roman" panose="02020603050405020304" pitchFamily="18" charset="0"/>
              </a:rPr>
              <a:t>Otra propiedad importante </a:t>
            </a:r>
            <a:r>
              <a:rPr lang="es-ES_tradnl" b="1" u="sng" dirty="0">
                <a:latin typeface="Arial" panose="020B0604020202020204" pitchFamily="34" charset="0"/>
                <a:cs typeface="Times New Roman" panose="02020603050405020304" pitchFamily="18" charset="0"/>
              </a:rPr>
              <a:t>(Continuación)</a:t>
            </a:r>
            <a:r>
              <a:rPr lang="es-ES_tradnl" sz="1800" b="1" u="sng" dirty="0">
                <a:cs typeface="Times New Roman" panose="02020603050405020304" pitchFamily="18" charset="0"/>
              </a:rPr>
              <a:t>:</a:t>
            </a:r>
          </a:p>
          <a:p>
            <a:pPr algn="just">
              <a:spcBef>
                <a:spcPct val="0"/>
              </a:spcBef>
              <a:buFontTx/>
              <a:buNone/>
            </a:pPr>
            <a:endParaRPr lang="es-ES_tradnl" sz="700" b="1" u="sng" dirty="0">
              <a:cs typeface="Times New Roman" panose="02020603050405020304" pitchFamily="18" charset="0"/>
            </a:endParaRPr>
          </a:p>
          <a:p>
            <a:pPr algn="just">
              <a:spcBef>
                <a:spcPct val="0"/>
              </a:spcBef>
            </a:pPr>
            <a:endParaRPr lang="es-ES_tradnl" sz="700" dirty="0">
              <a:cs typeface="Times New Roman" panose="02020603050405020304" pitchFamily="18" charset="0"/>
            </a:endParaRPr>
          </a:p>
          <a:p>
            <a:pPr algn="just">
              <a:spcBef>
                <a:spcPct val="0"/>
              </a:spcBef>
            </a:pPr>
            <a:endParaRPr lang="es-ES_tradnl" sz="700" dirty="0">
              <a:cs typeface="Times New Roman" panose="02020603050405020304" pitchFamily="18" charset="0"/>
            </a:endParaRPr>
          </a:p>
          <a:p>
            <a:pPr algn="just">
              <a:spcBef>
                <a:spcPct val="0"/>
              </a:spcBef>
            </a:pPr>
            <a:r>
              <a:rPr lang="es-ES_tradnl" sz="1600" b="1" dirty="0">
                <a:cs typeface="Times New Roman" panose="02020603050405020304" pitchFamily="18" charset="0"/>
              </a:rPr>
              <a:t>  </a:t>
            </a:r>
            <a:r>
              <a:rPr lang="es-ES_tradnl" sz="2400" b="1" dirty="0">
                <a:cs typeface="Times New Roman" panose="02020603050405020304" pitchFamily="18" charset="0"/>
              </a:rPr>
              <a:t>Sea       </a:t>
            </a:r>
            <a:r>
              <a:rPr lang="es-ES_tradnl" sz="2400" b="1" dirty="0">
                <a:cs typeface="Times New Roman" panose="02020603050405020304" pitchFamily="18" charset="0"/>
                <a:sym typeface="Symbol" panose="05050102010706020507" pitchFamily="18" charset="2"/>
              </a:rPr>
              <a:t>X</a:t>
            </a:r>
            <a:r>
              <a:rPr lang="es-ES_tradnl" sz="2400" b="1" dirty="0">
                <a:cs typeface="Times New Roman" panose="02020603050405020304" pitchFamily="18" charset="0"/>
              </a:rPr>
              <a:t> ~  N(</a:t>
            </a:r>
            <a:r>
              <a:rPr lang="es-ES_tradnl" sz="2400" b="1" dirty="0">
                <a:cs typeface="Times New Roman" panose="02020603050405020304" pitchFamily="18" charset="0"/>
                <a:sym typeface="Symbol" panose="05050102010706020507" pitchFamily="18" charset="2"/>
              </a:rPr>
              <a:t></a:t>
            </a:r>
            <a:r>
              <a:rPr lang="es-ES_tradnl" sz="2400" b="1" baseline="-30000" dirty="0">
                <a:latin typeface="Symbol" panose="05050102010706020507" pitchFamily="18" charset="2"/>
                <a:cs typeface="Times New Roman" panose="02020603050405020304" pitchFamily="18" charset="0"/>
              </a:rPr>
              <a:t> ,</a:t>
            </a:r>
            <a:r>
              <a:rPr lang="es-ES_tradnl" sz="2400" b="1" dirty="0">
                <a:cs typeface="Times New Roman" panose="02020603050405020304" pitchFamily="18" charset="0"/>
                <a:sym typeface="Symbol" panose="05050102010706020507" pitchFamily="18" charset="2"/>
              </a:rPr>
              <a:t></a:t>
            </a:r>
            <a:r>
              <a:rPr lang="es-ES_tradnl" sz="2400" b="1" baseline="30000" dirty="0">
                <a:cs typeface="Times New Roman" panose="02020603050405020304" pitchFamily="18" charset="0"/>
                <a:sym typeface="Symbol" panose="05050102010706020507" pitchFamily="18" charset="2"/>
              </a:rPr>
              <a:t>2</a:t>
            </a:r>
            <a:r>
              <a:rPr lang="es-ES_tradnl" sz="2400" b="1" dirty="0">
                <a:latin typeface="Symbol" panose="05050102010706020507" pitchFamily="18" charset="2"/>
                <a:cs typeface="Times New Roman" panose="02020603050405020304" pitchFamily="18" charset="0"/>
              </a:rPr>
              <a:t>);</a:t>
            </a:r>
            <a:r>
              <a:rPr lang="es-ES_tradnl" sz="2400" b="1" dirty="0">
                <a:cs typeface="Times New Roman" panose="02020603050405020304" pitchFamily="18" charset="0"/>
                <a:sym typeface="Symbol" panose="05050102010706020507" pitchFamily="18" charset="2"/>
              </a:rPr>
              <a:t>  entonces:</a:t>
            </a:r>
          </a:p>
          <a:p>
            <a:pPr algn="just">
              <a:spcBef>
                <a:spcPct val="0"/>
              </a:spcBef>
              <a:buNone/>
            </a:pPr>
            <a:endParaRPr lang="es-ES_tradnl" sz="2400" b="1" dirty="0">
              <a:cs typeface="Times New Roman" panose="02020603050405020304" pitchFamily="18" charset="0"/>
              <a:sym typeface="Symbol" panose="05050102010706020507" pitchFamily="18" charset="2"/>
            </a:endParaRPr>
          </a:p>
          <a:p>
            <a:pPr algn="just">
              <a:spcBef>
                <a:spcPct val="0"/>
              </a:spcBef>
              <a:buFontTx/>
              <a:buNone/>
            </a:pPr>
            <a:r>
              <a:rPr lang="es-ES_tradnl" sz="1200" b="1" dirty="0">
                <a:cs typeface="Times New Roman" panose="02020603050405020304" pitchFamily="18" charset="0"/>
                <a:sym typeface="Symbol" panose="05050102010706020507" pitchFamily="18" charset="2"/>
              </a:rPr>
              <a:t> </a:t>
            </a:r>
          </a:p>
        </p:txBody>
      </p:sp>
      <p:sp>
        <p:nvSpPr>
          <p:cNvPr id="20483" name="Rectangle 15"/>
          <p:cNvSpPr>
            <a:spLocks noChangeArrowheads="1"/>
          </p:cNvSpPr>
          <p:nvPr/>
        </p:nvSpPr>
        <p:spPr bwMode="auto">
          <a:xfrm>
            <a:off x="1524001" y="3033683"/>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s-ES" sz="2000">
              <a:latin typeface="Arial" panose="020B0604020202020204" pitchFamily="34" charset="0"/>
            </a:endParaRPr>
          </a:p>
        </p:txBody>
      </p:sp>
      <p:graphicFrame>
        <p:nvGraphicFramePr>
          <p:cNvPr id="20484" name="Object 14"/>
          <p:cNvGraphicFramePr>
            <a:graphicFrameLocks noChangeAspect="1"/>
          </p:cNvGraphicFramePr>
          <p:nvPr>
            <p:extLst>
              <p:ext uri="{D42A27DB-BD31-4B8C-83A1-F6EECF244321}">
                <p14:modId xmlns:p14="http://schemas.microsoft.com/office/powerpoint/2010/main" val="1312696015"/>
              </p:ext>
            </p:extLst>
          </p:nvPr>
        </p:nvGraphicFramePr>
        <p:xfrm>
          <a:off x="2633664" y="1773238"/>
          <a:ext cx="1849437" cy="1022350"/>
        </p:xfrm>
        <a:graphic>
          <a:graphicData uri="http://schemas.openxmlformats.org/presentationml/2006/ole">
            <mc:AlternateContent xmlns:mc="http://schemas.openxmlformats.org/markup-compatibility/2006">
              <mc:Choice xmlns:v="urn:schemas-microsoft-com:vml" Requires="v">
                <p:oleObj spid="_x0000_s20545" name="Ecuación" r:id="rId3" imgW="660240" imgH="393480" progId="Equation.3">
                  <p:embed/>
                </p:oleObj>
              </mc:Choice>
              <mc:Fallback>
                <p:oleObj name="Ecuación" r:id="rId3" imgW="660240" imgH="393480" progId="Equation.3">
                  <p:embed/>
                  <p:pic>
                    <p:nvPicPr>
                      <p:cNvPr id="0" name="Object 14"/>
                      <p:cNvPicPr>
                        <a:picLocks noChangeAspect="1" noChangeArrowheads="1"/>
                      </p:cNvPicPr>
                      <p:nvPr/>
                    </p:nvPicPr>
                    <p:blipFill>
                      <a:blip r:embed="rId4"/>
                      <a:srcRect/>
                      <a:stretch>
                        <a:fillRect/>
                      </a:stretch>
                    </p:blipFill>
                    <p:spPr bwMode="auto">
                      <a:xfrm>
                        <a:off x="2633664" y="1773238"/>
                        <a:ext cx="1849437" cy="1022350"/>
                      </a:xfrm>
                      <a:prstGeom prst="rect">
                        <a:avLst/>
                      </a:prstGeom>
                      <a:noFill/>
                      <a:ln>
                        <a:noFill/>
                      </a:ln>
                      <a:extLst/>
                    </p:spPr>
                  </p:pic>
                </p:oleObj>
              </mc:Fallback>
            </mc:AlternateContent>
          </a:graphicData>
        </a:graphic>
      </p:graphicFrame>
      <p:sp>
        <p:nvSpPr>
          <p:cNvPr id="20485" name="Text Box 16"/>
          <p:cNvSpPr txBox="1">
            <a:spLocks noChangeArrowheads="1"/>
          </p:cNvSpPr>
          <p:nvPr/>
        </p:nvSpPr>
        <p:spPr bwMode="auto">
          <a:xfrm>
            <a:off x="5016500" y="1916114"/>
            <a:ext cx="475138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pt-PT" sz="2000" dirty="0">
                <a:latin typeface="Arial" panose="020B0604020202020204" pitchFamily="34" charset="0"/>
              </a:rPr>
              <a:t>Será una nueva variable aleatoria con Distribución Normal con </a:t>
            </a:r>
            <a:r>
              <a:rPr lang="es-ES_tradnl" sz="2000" b="1" dirty="0">
                <a:latin typeface="Arial" panose="020B0604020202020204" pitchFamily="34" charset="0"/>
                <a:sym typeface="Symbol" panose="05050102010706020507" pitchFamily="18" charset="2"/>
              </a:rPr>
              <a:t>=0</a:t>
            </a:r>
            <a:r>
              <a:rPr lang="es-ES_tradnl" sz="2000" b="1" dirty="0">
                <a:latin typeface="Arial" panose="020B0604020202020204" pitchFamily="34" charset="0"/>
              </a:rPr>
              <a:t> y </a:t>
            </a:r>
            <a:r>
              <a:rPr lang="es-ES_tradnl" sz="2000" b="1" dirty="0">
                <a:latin typeface="Arial" panose="020B0604020202020204" pitchFamily="34" charset="0"/>
                <a:sym typeface="Symbol" panose="05050102010706020507" pitchFamily="18" charset="2"/>
              </a:rPr>
              <a:t></a:t>
            </a:r>
            <a:r>
              <a:rPr lang="es-ES_tradnl" sz="2000" b="1" baseline="30000" dirty="0">
                <a:latin typeface="Arial" panose="020B0604020202020204" pitchFamily="34" charset="0"/>
                <a:sym typeface="Symbol" panose="05050102010706020507" pitchFamily="18" charset="2"/>
              </a:rPr>
              <a:t>2</a:t>
            </a:r>
            <a:r>
              <a:rPr lang="es-ES_tradnl" sz="2000" b="1" dirty="0">
                <a:latin typeface="Arial" panose="020B0604020202020204" pitchFamily="34" charset="0"/>
                <a:sym typeface="Symbol" panose="05050102010706020507" pitchFamily="18" charset="2"/>
              </a:rPr>
              <a:t>=1</a:t>
            </a:r>
            <a:endParaRPr lang="pt-PT" sz="2000" b="1" dirty="0">
              <a:latin typeface="Arial" panose="020B0604020202020204" pitchFamily="34" charset="0"/>
              <a:sym typeface="Symbol" panose="05050102010706020507" pitchFamily="18" charset="2"/>
            </a:endParaRPr>
          </a:p>
        </p:txBody>
      </p:sp>
      <p:sp>
        <p:nvSpPr>
          <p:cNvPr id="20486" name="Rectangle 17"/>
          <p:cNvSpPr>
            <a:spLocks noChangeArrowheads="1"/>
          </p:cNvSpPr>
          <p:nvPr/>
        </p:nvSpPr>
        <p:spPr bwMode="auto">
          <a:xfrm>
            <a:off x="3430811" y="3054981"/>
            <a:ext cx="5683250" cy="3968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s-ES_tradnl" sz="2000" b="1">
                <a:solidFill>
                  <a:schemeClr val="bg1"/>
                </a:solidFill>
                <a:latin typeface="Arial" panose="020B0604020202020204" pitchFamily="34" charset="0"/>
                <a:sym typeface="Symbol" panose="05050102010706020507" pitchFamily="18" charset="2"/>
              </a:rPr>
              <a:t>Z</a:t>
            </a:r>
            <a:r>
              <a:rPr lang="es-ES_tradnl" sz="2000" b="1">
                <a:solidFill>
                  <a:schemeClr val="bg1"/>
                </a:solidFill>
                <a:latin typeface="Arial" panose="020B0604020202020204" pitchFamily="34" charset="0"/>
              </a:rPr>
              <a:t> ~  N(</a:t>
            </a:r>
            <a:r>
              <a:rPr lang="es-ES_tradnl" sz="2000" b="1">
                <a:solidFill>
                  <a:schemeClr val="bg1"/>
                </a:solidFill>
                <a:latin typeface="Arial" panose="020B0604020202020204" pitchFamily="34" charset="0"/>
                <a:sym typeface="Symbol" panose="05050102010706020507" pitchFamily="18" charset="2"/>
              </a:rPr>
              <a:t>0</a:t>
            </a:r>
            <a:r>
              <a:rPr lang="es-ES_tradnl" sz="2000" b="1">
                <a:solidFill>
                  <a:schemeClr val="bg1"/>
                </a:solidFill>
                <a:latin typeface="Arial" panose="020B0604020202020204" pitchFamily="34" charset="0"/>
              </a:rPr>
              <a:t> ,</a:t>
            </a:r>
            <a:r>
              <a:rPr lang="es-ES_tradnl" sz="2000" b="1">
                <a:solidFill>
                  <a:schemeClr val="bg1"/>
                </a:solidFill>
                <a:latin typeface="Arial" panose="020B0604020202020204" pitchFamily="34" charset="0"/>
                <a:sym typeface="Symbol" panose="05050102010706020507" pitchFamily="18" charset="2"/>
              </a:rPr>
              <a:t>1</a:t>
            </a:r>
            <a:r>
              <a:rPr lang="es-ES_tradnl" sz="2000" b="1">
                <a:solidFill>
                  <a:schemeClr val="bg1"/>
                </a:solidFill>
                <a:latin typeface="Arial" panose="020B0604020202020204" pitchFamily="34" charset="0"/>
              </a:rPr>
              <a:t>)         Distribución Normal Estándar</a:t>
            </a:r>
            <a:endParaRPr lang="pt-PT" sz="2000" b="1">
              <a:solidFill>
                <a:schemeClr val="bg1"/>
              </a:solidFill>
              <a:latin typeface="Arial" panose="020B0604020202020204" pitchFamily="34" charset="0"/>
            </a:endParaRPr>
          </a:p>
        </p:txBody>
      </p:sp>
      <p:sp>
        <p:nvSpPr>
          <p:cNvPr id="20490" name="Text Box 21"/>
          <p:cNvSpPr txBox="1">
            <a:spLocks noChangeArrowheads="1"/>
          </p:cNvSpPr>
          <p:nvPr/>
        </p:nvSpPr>
        <p:spPr bwMode="auto">
          <a:xfrm>
            <a:off x="3647728" y="4943099"/>
            <a:ext cx="489654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400" dirty="0">
                <a:latin typeface="Arial" panose="020B0604020202020204" pitchFamily="34" charset="0"/>
              </a:rPr>
              <a:t>Estandarizar o tipificar</a:t>
            </a:r>
          </a:p>
          <a:p>
            <a:pPr algn="ctr" eaLnBrk="1" hangingPunct="1">
              <a:spcBef>
                <a:spcPct val="50000"/>
              </a:spcBef>
              <a:buFontTx/>
              <a:buNone/>
            </a:pPr>
            <a:r>
              <a:rPr lang="pt-PT" sz="2400" dirty="0">
                <a:latin typeface="Arial" panose="020B0604020202020204" pitchFamily="34" charset="0"/>
              </a:rPr>
              <a:t> la variable X</a:t>
            </a:r>
          </a:p>
        </p:txBody>
      </p:sp>
      <p:sp>
        <p:nvSpPr>
          <p:cNvPr id="19" name="Text Box 18"/>
          <p:cNvSpPr txBox="1">
            <a:spLocks noChangeArrowheads="1"/>
          </p:cNvSpPr>
          <p:nvPr/>
        </p:nvSpPr>
        <p:spPr bwMode="auto">
          <a:xfrm>
            <a:off x="4080720" y="4077073"/>
            <a:ext cx="719137" cy="3968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a:solidFill>
                  <a:schemeClr val="bg1"/>
                </a:solidFill>
                <a:latin typeface="Arial" panose="020B0604020202020204" pitchFamily="34" charset="0"/>
              </a:rPr>
              <a:t>X</a:t>
            </a:r>
          </a:p>
        </p:txBody>
      </p:sp>
      <p:sp>
        <p:nvSpPr>
          <p:cNvPr id="20" name="Text Box 19"/>
          <p:cNvSpPr txBox="1">
            <a:spLocks noChangeArrowheads="1"/>
          </p:cNvSpPr>
          <p:nvPr/>
        </p:nvSpPr>
        <p:spPr bwMode="auto">
          <a:xfrm>
            <a:off x="6961038" y="4021498"/>
            <a:ext cx="719138" cy="396875"/>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pt-PT" sz="2000" dirty="0">
                <a:solidFill>
                  <a:srgbClr val="FFFF00"/>
                </a:solidFill>
                <a:latin typeface="Arial" panose="020B0604020202020204" pitchFamily="34" charset="0"/>
              </a:rPr>
              <a:t>Z</a:t>
            </a:r>
          </a:p>
        </p:txBody>
      </p:sp>
      <p:sp>
        <p:nvSpPr>
          <p:cNvPr id="21" name="Line 20"/>
          <p:cNvSpPr>
            <a:spLocks noChangeShapeType="1"/>
          </p:cNvSpPr>
          <p:nvPr/>
        </p:nvSpPr>
        <p:spPr bwMode="auto">
          <a:xfrm>
            <a:off x="4870946" y="4221088"/>
            <a:ext cx="208915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Tree>
  </p:cSld>
  <p:clrMapOvr>
    <a:masterClrMapping/>
  </p:clrMapOvr>
  <p:transition spd="slow">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Text Box 2"/>
          <p:cNvSpPr txBox="1">
            <a:spLocks noChangeArrowheads="1"/>
          </p:cNvSpPr>
          <p:nvPr/>
        </p:nvSpPr>
        <p:spPr bwMode="auto">
          <a:xfrm>
            <a:off x="1957389" y="465139"/>
            <a:ext cx="8351837" cy="439737"/>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eaLnBrk="1" hangingPunct="1">
              <a:lnSpc>
                <a:spcPct val="110000"/>
              </a:lnSpc>
              <a:spcBef>
                <a:spcPct val="50000"/>
              </a:spcBef>
              <a:defRPr/>
            </a:pPr>
            <a:r>
              <a:rPr lang="es-ES">
                <a:latin typeface="Arial" charset="0"/>
                <a:cs typeface="Times New Roman" pitchFamily="18" charset="0"/>
              </a:rPr>
              <a:t>Ejemplo: Z</a:t>
            </a:r>
            <a:r>
              <a:rPr lang="en-US">
                <a:latin typeface="Arial" charset="0"/>
                <a:cs typeface="Arial" charset="0"/>
              </a:rPr>
              <a:t>~N(</a:t>
            </a:r>
            <a:r>
              <a:rPr lang="el-GR">
                <a:latin typeface="Arial" charset="0"/>
                <a:cs typeface="Arial" charset="0"/>
              </a:rPr>
              <a:t>μ</a:t>
            </a:r>
            <a:r>
              <a:rPr lang="es-ES">
                <a:latin typeface="Arial" charset="0"/>
                <a:cs typeface="Arial" charset="0"/>
              </a:rPr>
              <a:t>=0; </a:t>
            </a:r>
            <a:r>
              <a:rPr lang="el-GR">
                <a:latin typeface="Arial" charset="0"/>
                <a:cs typeface="Arial" charset="0"/>
              </a:rPr>
              <a:t>σ</a:t>
            </a:r>
            <a:r>
              <a:rPr lang="es-ES" baseline="30000">
                <a:latin typeface="Arial" charset="0"/>
                <a:cs typeface="Arial" charset="0"/>
              </a:rPr>
              <a:t>2</a:t>
            </a:r>
            <a:r>
              <a:rPr lang="es-ES">
                <a:latin typeface="Arial" charset="0"/>
                <a:cs typeface="Arial" charset="0"/>
              </a:rPr>
              <a:t>=1)</a:t>
            </a:r>
            <a:r>
              <a:rPr lang="es-ES">
                <a:latin typeface="Arial" charset="0"/>
                <a:cs typeface="Times New Roman" pitchFamily="18" charset="0"/>
              </a:rPr>
              <a:t> </a:t>
            </a:r>
            <a:endParaRPr lang="el-GR">
              <a:latin typeface="Arial" charset="0"/>
              <a:cs typeface="Arial" charset="0"/>
            </a:endParaRPr>
          </a:p>
        </p:txBody>
      </p:sp>
      <p:sp>
        <p:nvSpPr>
          <p:cNvPr id="21507" name="Text Box 5"/>
          <p:cNvSpPr txBox="1">
            <a:spLocks noChangeArrowheads="1"/>
          </p:cNvSpPr>
          <p:nvPr/>
        </p:nvSpPr>
        <p:spPr bwMode="auto">
          <a:xfrm>
            <a:off x="4583114" y="5118100"/>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1600" b="1">
                <a:latin typeface="Arial" panose="020B0604020202020204" pitchFamily="34" charset="0"/>
                <a:cs typeface="Arial" panose="020B0604020202020204" pitchFamily="34" charset="0"/>
              </a:rPr>
              <a:t>Z</a:t>
            </a:r>
            <a:r>
              <a:rPr lang="en-GB" sz="1600" b="1" baseline="-25000">
                <a:latin typeface="Arial" panose="020B0604020202020204" pitchFamily="34" charset="0"/>
                <a:cs typeface="Arial" panose="020B0604020202020204" pitchFamily="34" charset="0"/>
              </a:rPr>
              <a:t>0.05</a:t>
            </a:r>
            <a:r>
              <a:rPr lang="en-GB" sz="1600" b="1">
                <a:latin typeface="Arial" panose="020B0604020202020204" pitchFamily="34" charset="0"/>
                <a:cs typeface="Arial" panose="020B0604020202020204" pitchFamily="34" charset="0"/>
              </a:rPr>
              <a:t>= -1.96</a:t>
            </a:r>
            <a:endParaRPr lang="el-GR" sz="1600" b="1">
              <a:latin typeface="Arial" panose="020B0604020202020204" pitchFamily="34" charset="0"/>
              <a:cs typeface="Arial" panose="020B0604020202020204" pitchFamily="34" charset="0"/>
            </a:endParaRPr>
          </a:p>
        </p:txBody>
      </p:sp>
      <p:sp>
        <p:nvSpPr>
          <p:cNvPr id="21508" name="Text Box 7"/>
          <p:cNvSpPr txBox="1">
            <a:spLocks noChangeArrowheads="1"/>
          </p:cNvSpPr>
          <p:nvPr/>
        </p:nvSpPr>
        <p:spPr bwMode="auto">
          <a:xfrm>
            <a:off x="7681913" y="4048126"/>
            <a:ext cx="1441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2000">
                <a:latin typeface="Arial" panose="020B0604020202020204" pitchFamily="34" charset="0"/>
                <a:cs typeface="Arial" panose="020B0604020202020204" pitchFamily="34" charset="0"/>
              </a:rPr>
              <a:t>Z</a:t>
            </a:r>
            <a:endParaRPr lang="el-GR" sz="2000">
              <a:latin typeface="Arial" panose="020B0604020202020204" pitchFamily="34" charset="0"/>
              <a:cs typeface="Arial" panose="020B0604020202020204" pitchFamily="34" charset="0"/>
            </a:endParaRPr>
          </a:p>
        </p:txBody>
      </p:sp>
      <p:sp>
        <p:nvSpPr>
          <p:cNvPr id="21509" name="Text Box 8"/>
          <p:cNvSpPr txBox="1">
            <a:spLocks noChangeArrowheads="1"/>
          </p:cNvSpPr>
          <p:nvPr/>
        </p:nvSpPr>
        <p:spPr bwMode="auto">
          <a:xfrm>
            <a:off x="5159375" y="1268414"/>
            <a:ext cx="647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GB" sz="2000">
                <a:latin typeface="Arial" panose="020B0604020202020204" pitchFamily="34" charset="0"/>
                <a:cs typeface="Arial" panose="020B0604020202020204" pitchFamily="34" charset="0"/>
              </a:rPr>
              <a:t>f(x)</a:t>
            </a:r>
            <a:endParaRPr lang="el-GR" sz="2000">
              <a:latin typeface="Arial" panose="020B0604020202020204" pitchFamily="34" charset="0"/>
              <a:cs typeface="Arial" panose="020B0604020202020204" pitchFamily="34" charset="0"/>
            </a:endParaRPr>
          </a:p>
        </p:txBody>
      </p:sp>
      <p:grpSp>
        <p:nvGrpSpPr>
          <p:cNvPr id="21510" name="Group 25"/>
          <p:cNvGrpSpPr>
            <a:grpSpLocks/>
          </p:cNvGrpSpPr>
          <p:nvPr/>
        </p:nvGrpSpPr>
        <p:grpSpPr bwMode="auto">
          <a:xfrm>
            <a:off x="3071814" y="996950"/>
            <a:ext cx="6321425" cy="3824288"/>
            <a:chOff x="975" y="700"/>
            <a:chExt cx="3982" cy="2409"/>
          </a:xfrm>
        </p:grpSpPr>
        <p:pic>
          <p:nvPicPr>
            <p:cNvPr id="2151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5" y="700"/>
              <a:ext cx="3982" cy="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9" name="Text Box 4"/>
            <p:cNvSpPr txBox="1">
              <a:spLocks noChangeArrowheads="1"/>
            </p:cNvSpPr>
            <p:nvPr/>
          </p:nvSpPr>
          <p:spPr bwMode="auto">
            <a:xfrm>
              <a:off x="2862" y="2859"/>
              <a:ext cx="317"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000">
                  <a:latin typeface="Arial" panose="020B0604020202020204" pitchFamily="34" charset="0"/>
                  <a:cs typeface="Arial" panose="020B0604020202020204" pitchFamily="34" charset="0"/>
                </a:rPr>
                <a:t>0</a:t>
              </a:r>
              <a:endParaRPr lang="el-GR" sz="2000">
                <a:latin typeface="Arial" panose="020B0604020202020204" pitchFamily="34" charset="0"/>
                <a:cs typeface="Arial" panose="020B0604020202020204" pitchFamily="34" charset="0"/>
              </a:endParaRPr>
            </a:p>
          </p:txBody>
        </p:sp>
        <p:sp>
          <p:nvSpPr>
            <p:cNvPr id="21520" name="Text Box 18"/>
            <p:cNvSpPr txBox="1">
              <a:spLocks noChangeArrowheads="1"/>
            </p:cNvSpPr>
            <p:nvPr/>
          </p:nvSpPr>
          <p:spPr bwMode="auto">
            <a:xfrm>
              <a:off x="1882" y="2469"/>
              <a:ext cx="5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400" b="1">
                  <a:latin typeface="Arial" panose="020B0604020202020204" pitchFamily="34" charset="0"/>
                </a:rPr>
                <a:t>0.05</a:t>
              </a:r>
            </a:p>
          </p:txBody>
        </p:sp>
        <p:sp>
          <p:nvSpPr>
            <p:cNvPr id="21521" name="Text Box 19"/>
            <p:cNvSpPr txBox="1">
              <a:spLocks noChangeArrowheads="1"/>
            </p:cNvSpPr>
            <p:nvPr/>
          </p:nvSpPr>
          <p:spPr bwMode="auto">
            <a:xfrm>
              <a:off x="3606" y="2469"/>
              <a:ext cx="5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400" b="1">
                  <a:latin typeface="Arial" panose="020B0604020202020204" pitchFamily="34" charset="0"/>
                </a:rPr>
                <a:t>0.05</a:t>
              </a:r>
            </a:p>
          </p:txBody>
        </p:sp>
        <p:sp>
          <p:nvSpPr>
            <p:cNvPr id="21522" name="Text Box 20"/>
            <p:cNvSpPr txBox="1">
              <a:spLocks noChangeArrowheads="1"/>
            </p:cNvSpPr>
            <p:nvPr/>
          </p:nvSpPr>
          <p:spPr bwMode="auto">
            <a:xfrm>
              <a:off x="2789" y="1979"/>
              <a:ext cx="5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400" b="1">
                  <a:solidFill>
                    <a:srgbClr val="FFFF00"/>
                  </a:solidFill>
                  <a:latin typeface="Arial" panose="020B0604020202020204" pitchFamily="34" charset="0"/>
                </a:rPr>
                <a:t>0.90</a:t>
              </a:r>
            </a:p>
          </p:txBody>
        </p:sp>
      </p:grpSp>
      <p:sp>
        <p:nvSpPr>
          <p:cNvPr id="21511" name="Text Box 22"/>
          <p:cNvSpPr txBox="1">
            <a:spLocks noChangeArrowheads="1"/>
          </p:cNvSpPr>
          <p:nvPr/>
        </p:nvSpPr>
        <p:spPr bwMode="auto">
          <a:xfrm>
            <a:off x="4800600" y="4295775"/>
            <a:ext cx="719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600" b="1">
                <a:latin typeface="Arial" panose="020B0604020202020204" pitchFamily="34" charset="0"/>
              </a:rPr>
              <a:t>- 1.96</a:t>
            </a:r>
          </a:p>
        </p:txBody>
      </p:sp>
      <p:sp>
        <p:nvSpPr>
          <p:cNvPr id="21512" name="Text Box 23"/>
          <p:cNvSpPr txBox="1">
            <a:spLocks noChangeArrowheads="1"/>
          </p:cNvSpPr>
          <p:nvPr/>
        </p:nvSpPr>
        <p:spPr bwMode="auto">
          <a:xfrm>
            <a:off x="7032625" y="4310063"/>
            <a:ext cx="71913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600" b="1">
                <a:latin typeface="Arial" panose="020B0604020202020204" pitchFamily="34" charset="0"/>
              </a:rPr>
              <a:t>1.96</a:t>
            </a:r>
          </a:p>
        </p:txBody>
      </p:sp>
      <p:sp>
        <p:nvSpPr>
          <p:cNvPr id="21513" name="Text Box 24"/>
          <p:cNvSpPr txBox="1">
            <a:spLocks noChangeArrowheads="1"/>
          </p:cNvSpPr>
          <p:nvPr/>
        </p:nvSpPr>
        <p:spPr bwMode="auto">
          <a:xfrm>
            <a:off x="4295776" y="4684713"/>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600" b="1">
                <a:latin typeface="Arial" panose="020B0604020202020204" pitchFamily="34" charset="0"/>
              </a:rPr>
              <a:t>P(Z&lt;-1.96)=0.05</a:t>
            </a:r>
          </a:p>
        </p:txBody>
      </p:sp>
      <p:sp>
        <p:nvSpPr>
          <p:cNvPr id="21514" name="Text Box 26"/>
          <p:cNvSpPr txBox="1">
            <a:spLocks noChangeArrowheads="1"/>
          </p:cNvSpPr>
          <p:nvPr/>
        </p:nvSpPr>
        <p:spPr bwMode="auto">
          <a:xfrm>
            <a:off x="6584951" y="4686300"/>
            <a:ext cx="180022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1600" b="1">
                <a:latin typeface="Arial" panose="020B0604020202020204" pitchFamily="34" charset="0"/>
              </a:rPr>
              <a:t>P(Z&lt;1.96)=0.95</a:t>
            </a:r>
          </a:p>
        </p:txBody>
      </p:sp>
      <p:sp>
        <p:nvSpPr>
          <p:cNvPr id="21515" name="Text Box 27"/>
          <p:cNvSpPr txBox="1">
            <a:spLocks noChangeArrowheads="1"/>
          </p:cNvSpPr>
          <p:nvPr/>
        </p:nvSpPr>
        <p:spPr bwMode="auto">
          <a:xfrm>
            <a:off x="6743700" y="5116513"/>
            <a:ext cx="1512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1600" b="1">
                <a:latin typeface="Arial" panose="020B0604020202020204" pitchFamily="34" charset="0"/>
                <a:cs typeface="Arial" panose="020B0604020202020204" pitchFamily="34" charset="0"/>
              </a:rPr>
              <a:t>Z</a:t>
            </a:r>
            <a:r>
              <a:rPr lang="en-GB" sz="1600" b="1" baseline="-25000">
                <a:latin typeface="Arial" panose="020B0604020202020204" pitchFamily="34" charset="0"/>
                <a:cs typeface="Arial" panose="020B0604020202020204" pitchFamily="34" charset="0"/>
              </a:rPr>
              <a:t>0.95</a:t>
            </a:r>
            <a:r>
              <a:rPr lang="en-GB" sz="1600" b="1">
                <a:latin typeface="Arial" panose="020B0604020202020204" pitchFamily="34" charset="0"/>
                <a:cs typeface="Arial" panose="020B0604020202020204" pitchFamily="34" charset="0"/>
              </a:rPr>
              <a:t>= 1.96</a:t>
            </a:r>
            <a:endParaRPr lang="el-GR" sz="1600" b="1">
              <a:latin typeface="Arial" panose="020B0604020202020204" pitchFamily="34" charset="0"/>
              <a:cs typeface="Arial" panose="020B0604020202020204" pitchFamily="34" charset="0"/>
            </a:endParaRPr>
          </a:p>
        </p:txBody>
      </p:sp>
      <p:sp>
        <p:nvSpPr>
          <p:cNvPr id="21516" name="Text Box 28"/>
          <p:cNvSpPr txBox="1">
            <a:spLocks noChangeArrowheads="1"/>
          </p:cNvSpPr>
          <p:nvPr/>
        </p:nvSpPr>
        <p:spPr bwMode="auto">
          <a:xfrm>
            <a:off x="5634039" y="5402263"/>
            <a:ext cx="15128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n-GB" sz="1600" b="1">
                <a:latin typeface="Arial" panose="020B0604020202020204" pitchFamily="34" charset="0"/>
                <a:cs typeface="Arial" panose="020B0604020202020204" pitchFamily="34" charset="0"/>
              </a:rPr>
              <a:t>Z</a:t>
            </a:r>
            <a:r>
              <a:rPr lang="en-GB" sz="1600" b="1" baseline="-25000">
                <a:latin typeface="Arial" panose="020B0604020202020204" pitchFamily="34" charset="0"/>
                <a:cs typeface="Arial" panose="020B0604020202020204" pitchFamily="34" charset="0"/>
              </a:rPr>
              <a:t>0.05</a:t>
            </a:r>
            <a:r>
              <a:rPr lang="en-GB" sz="1600" b="1">
                <a:latin typeface="Arial" panose="020B0604020202020204" pitchFamily="34" charset="0"/>
                <a:cs typeface="Arial" panose="020B0604020202020204" pitchFamily="34" charset="0"/>
              </a:rPr>
              <a:t>= -Z</a:t>
            </a:r>
            <a:r>
              <a:rPr lang="en-GB" sz="1600" b="1" baseline="-25000">
                <a:latin typeface="Arial" panose="020B0604020202020204" pitchFamily="34" charset="0"/>
                <a:cs typeface="Arial" panose="020B0604020202020204" pitchFamily="34" charset="0"/>
              </a:rPr>
              <a:t>0.95</a:t>
            </a:r>
            <a:endParaRPr lang="el-GR" sz="1600" b="1" baseline="-25000">
              <a:latin typeface="Arial" panose="020B0604020202020204" pitchFamily="34" charset="0"/>
              <a:cs typeface="Arial" panose="020B0604020202020204" pitchFamily="34" charset="0"/>
            </a:endParaRPr>
          </a:p>
        </p:txBody>
      </p:sp>
      <p:sp>
        <p:nvSpPr>
          <p:cNvPr id="21517" name="Text Box 29"/>
          <p:cNvSpPr txBox="1">
            <a:spLocks noChangeArrowheads="1"/>
          </p:cNvSpPr>
          <p:nvPr/>
        </p:nvSpPr>
        <p:spPr bwMode="auto">
          <a:xfrm>
            <a:off x="3000375" y="5862638"/>
            <a:ext cx="6624638" cy="67710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70000"/>
              </a:lnSpc>
              <a:spcBef>
                <a:spcPct val="50000"/>
              </a:spcBef>
              <a:buFontTx/>
              <a:buNone/>
            </a:pPr>
            <a:r>
              <a:rPr lang="es-ES" sz="2000">
                <a:solidFill>
                  <a:srgbClr val="FFFF00"/>
                </a:solidFill>
                <a:latin typeface="Arial" panose="020B0604020202020204" pitchFamily="34" charset="0"/>
              </a:rPr>
              <a:t>Z</a:t>
            </a:r>
            <a:r>
              <a:rPr lang="el-GR" sz="2000" baseline="-25000">
                <a:solidFill>
                  <a:srgbClr val="FFFF00"/>
                </a:solidFill>
                <a:latin typeface="Arial" panose="020B0604020202020204" pitchFamily="34" charset="0"/>
                <a:cs typeface="Arial" panose="020B0604020202020204" pitchFamily="34" charset="0"/>
              </a:rPr>
              <a:t>α</a:t>
            </a:r>
            <a:r>
              <a:rPr lang="es-ES" sz="2000">
                <a:solidFill>
                  <a:srgbClr val="FFFF00"/>
                </a:solidFill>
                <a:latin typeface="Arial" panose="020B0604020202020204" pitchFamily="34" charset="0"/>
                <a:cs typeface="Arial" panose="020B0604020202020204" pitchFamily="34" charset="0"/>
              </a:rPr>
              <a:t> </a:t>
            </a:r>
            <a:r>
              <a:rPr lang="es-ES" sz="2000">
                <a:solidFill>
                  <a:srgbClr val="66FFFF"/>
                </a:solidFill>
                <a:latin typeface="Arial" panose="020B0604020202020204" pitchFamily="34" charset="0"/>
                <a:cs typeface="Arial" panose="020B0604020202020204" pitchFamily="34" charset="0"/>
              </a:rPr>
              <a:t>-&gt;</a:t>
            </a:r>
            <a:r>
              <a:rPr lang="es-ES" sz="2000">
                <a:solidFill>
                  <a:srgbClr val="FFFF00"/>
                </a:solidFill>
                <a:latin typeface="Arial" panose="020B0604020202020204" pitchFamily="34" charset="0"/>
                <a:cs typeface="Arial" panose="020B0604020202020204" pitchFamily="34" charset="0"/>
              </a:rPr>
              <a:t> Percentil </a:t>
            </a:r>
            <a:r>
              <a:rPr lang="el-GR" sz="2000">
                <a:solidFill>
                  <a:srgbClr val="FFFF00"/>
                </a:solidFill>
                <a:latin typeface="Arial" panose="020B0604020202020204" pitchFamily="34" charset="0"/>
                <a:cs typeface="Arial" panose="020B0604020202020204" pitchFamily="34" charset="0"/>
              </a:rPr>
              <a:t>α</a:t>
            </a:r>
            <a:r>
              <a:rPr lang="es-ES" sz="2000">
                <a:solidFill>
                  <a:srgbClr val="FFFF00"/>
                </a:solidFill>
                <a:latin typeface="Arial" panose="020B0604020202020204" pitchFamily="34" charset="0"/>
                <a:cs typeface="Arial" panose="020B0604020202020204" pitchFamily="34" charset="0"/>
              </a:rPr>
              <a:t> de la Distribución Normal Estándar</a:t>
            </a:r>
          </a:p>
          <a:p>
            <a:pPr algn="ctr" eaLnBrk="1" hangingPunct="1">
              <a:lnSpc>
                <a:spcPct val="70000"/>
              </a:lnSpc>
              <a:spcBef>
                <a:spcPct val="50000"/>
              </a:spcBef>
              <a:buFontTx/>
              <a:buNone/>
            </a:pPr>
            <a:r>
              <a:rPr lang="es-ES" sz="2000">
                <a:solidFill>
                  <a:srgbClr val="66FFFF"/>
                </a:solidFill>
                <a:latin typeface="Arial" panose="020B0604020202020204" pitchFamily="34" charset="0"/>
                <a:cs typeface="Arial" panose="020B0604020202020204" pitchFamily="34" charset="0"/>
              </a:rPr>
              <a:t>P(Z&lt;Z</a:t>
            </a:r>
            <a:r>
              <a:rPr lang="el-GR" sz="2000" baseline="-25000">
                <a:solidFill>
                  <a:srgbClr val="FFFF00"/>
                </a:solidFill>
                <a:latin typeface="Arial" panose="020B0604020202020204" pitchFamily="34" charset="0"/>
                <a:cs typeface="Arial" panose="020B0604020202020204" pitchFamily="34" charset="0"/>
              </a:rPr>
              <a:t>α</a:t>
            </a:r>
            <a:r>
              <a:rPr lang="es-ES" sz="2000">
                <a:solidFill>
                  <a:srgbClr val="66FFFF"/>
                </a:solidFill>
                <a:latin typeface="Arial" panose="020B0604020202020204" pitchFamily="34" charset="0"/>
                <a:cs typeface="Arial" panose="020B0604020202020204" pitchFamily="34" charset="0"/>
              </a:rPr>
              <a:t>)=</a:t>
            </a:r>
            <a:r>
              <a:rPr lang="el-GR" sz="2000">
                <a:solidFill>
                  <a:srgbClr val="FFFF00"/>
                </a:solidFill>
                <a:latin typeface="Arial" panose="020B0604020202020204" pitchFamily="34" charset="0"/>
                <a:cs typeface="Arial" panose="020B0604020202020204" pitchFamily="34" charset="0"/>
              </a:rPr>
              <a:t>α</a:t>
            </a:r>
          </a:p>
        </p:txBody>
      </p:sp>
    </p:spTree>
  </p:cSld>
  <p:clrMapOvr>
    <a:masterClrMapping/>
  </p:clrMapOvr>
  <p:transition spd="slow">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2024035" y="214290"/>
            <a:ext cx="8208963" cy="6063198"/>
          </a:xfrm>
          <a:prstGeom prst="rect">
            <a:avLst/>
          </a:prstGeom>
          <a:noFill/>
          <a:ln w="9525">
            <a:noFill/>
            <a:miter lim="800000"/>
            <a:headEnd/>
            <a:tailEnd/>
          </a:ln>
          <a:effectLst/>
        </p:spPr>
        <p:txBody>
          <a:bodyPr>
            <a:spAutoFit/>
          </a:bodyPr>
          <a:lstStyle/>
          <a:p>
            <a:pPr algn="ctr">
              <a:spcBef>
                <a:spcPct val="0"/>
              </a:spcBef>
              <a:buFontTx/>
              <a:buNone/>
            </a:pPr>
            <a:r>
              <a:rPr lang="es-ES_tradnl" sz="2800" b="1" dirty="0">
                <a:solidFill>
                  <a:schemeClr val="bg2">
                    <a:lumMod val="25000"/>
                  </a:schemeClr>
                </a:solidFill>
                <a:effectLst>
                  <a:outerShdw blurRad="38100" dist="38100" dir="2700000" algn="tl">
                    <a:srgbClr val="000000">
                      <a:alpha val="43137"/>
                    </a:srgbClr>
                  </a:outerShdw>
                </a:effectLst>
                <a:latin typeface="Arial" charset="0"/>
              </a:rPr>
              <a:t>Ejemplo:</a:t>
            </a:r>
          </a:p>
          <a:p>
            <a:pPr algn="just">
              <a:spcBef>
                <a:spcPct val="0"/>
              </a:spcBef>
              <a:buFontTx/>
              <a:buNone/>
            </a:pPr>
            <a:endParaRPr lang="es-ES_tradnl" sz="2400" b="1" dirty="0">
              <a:latin typeface="Arial" charset="0"/>
            </a:endParaRPr>
          </a:p>
          <a:p>
            <a:pPr algn="just">
              <a:spcBef>
                <a:spcPct val="0"/>
              </a:spcBef>
              <a:buFontTx/>
              <a:buNone/>
            </a:pPr>
            <a:r>
              <a:rPr lang="es-ES_tradnl" sz="2400" b="1" dirty="0">
                <a:latin typeface="Arial" charset="0"/>
              </a:rPr>
              <a:t>El peso promedio de </a:t>
            </a:r>
            <a:r>
              <a:rPr lang="es-ES_tradnl" sz="2400" b="1" dirty="0">
                <a:solidFill>
                  <a:schemeClr val="bg2">
                    <a:lumMod val="25000"/>
                  </a:schemeClr>
                </a:solidFill>
                <a:latin typeface="Arial" charset="0"/>
              </a:rPr>
              <a:t>500</a:t>
            </a:r>
            <a:r>
              <a:rPr lang="es-ES_tradnl" sz="2400" b="1" dirty="0">
                <a:latin typeface="Arial" charset="0"/>
              </a:rPr>
              <a:t> estudiantes de una Facultad de Medicina de nuestro país es de </a:t>
            </a:r>
            <a:r>
              <a:rPr lang="es-ES_tradnl" sz="2400" b="1" dirty="0">
                <a:solidFill>
                  <a:schemeClr val="bg2">
                    <a:lumMod val="25000"/>
                  </a:schemeClr>
                </a:solidFill>
                <a:latin typeface="Arial" charset="0"/>
              </a:rPr>
              <a:t>60Kg</a:t>
            </a:r>
            <a:r>
              <a:rPr lang="es-ES_tradnl" sz="2400" b="1" dirty="0">
                <a:solidFill>
                  <a:srgbClr val="FF0000"/>
                </a:solidFill>
                <a:latin typeface="Arial" charset="0"/>
              </a:rPr>
              <a:t> </a:t>
            </a:r>
            <a:r>
              <a:rPr lang="es-ES_tradnl" sz="2400" b="1" dirty="0">
                <a:latin typeface="Arial" charset="0"/>
              </a:rPr>
              <a:t>con una varianza de </a:t>
            </a:r>
            <a:r>
              <a:rPr lang="es-ES_tradnl" sz="2400" b="1" dirty="0">
                <a:solidFill>
                  <a:schemeClr val="bg2">
                    <a:lumMod val="25000"/>
                  </a:schemeClr>
                </a:solidFill>
                <a:latin typeface="Arial" charset="0"/>
              </a:rPr>
              <a:t>9Kg.</a:t>
            </a:r>
          </a:p>
          <a:p>
            <a:pPr algn="just">
              <a:spcBef>
                <a:spcPct val="0"/>
              </a:spcBef>
              <a:buFontTx/>
              <a:buNone/>
            </a:pPr>
            <a:endParaRPr lang="es-ES_tradnl" sz="2400" b="1" dirty="0">
              <a:latin typeface="Arial" charset="0"/>
            </a:endParaRPr>
          </a:p>
          <a:p>
            <a:pPr algn="just">
              <a:spcBef>
                <a:spcPct val="0"/>
              </a:spcBef>
              <a:buFontTx/>
              <a:buNone/>
            </a:pPr>
            <a:r>
              <a:rPr lang="es-ES_tradnl" sz="2400" b="1" dirty="0">
                <a:latin typeface="Arial" charset="0"/>
              </a:rPr>
              <a:t>Suponiendo que los pesos están normalmente distribuidos se puede hallar  la probabilidad que al seleccionar un estudiante, éste pese:</a:t>
            </a:r>
          </a:p>
          <a:p>
            <a:pPr algn="just">
              <a:spcBef>
                <a:spcPct val="0"/>
              </a:spcBef>
              <a:buFontTx/>
              <a:buNone/>
            </a:pPr>
            <a:endParaRPr lang="es-ES_tradnl" sz="2400" b="1" dirty="0">
              <a:latin typeface="Arial" charset="0"/>
            </a:endParaRPr>
          </a:p>
          <a:p>
            <a:pPr algn="just">
              <a:spcBef>
                <a:spcPct val="0"/>
              </a:spcBef>
              <a:buFont typeface="Wingdings" pitchFamily="2" charset="2"/>
              <a:buChar char="ü"/>
            </a:pPr>
            <a:r>
              <a:rPr lang="es-ES_tradnl" sz="2400" b="1" dirty="0">
                <a:latin typeface="Arial" charset="0"/>
              </a:rPr>
              <a:t>Menos de 50 Kg</a:t>
            </a:r>
          </a:p>
          <a:p>
            <a:pPr algn="just">
              <a:spcBef>
                <a:spcPct val="0"/>
              </a:spcBef>
              <a:buFont typeface="Wingdings" pitchFamily="2" charset="2"/>
              <a:buChar char="ü"/>
            </a:pPr>
            <a:r>
              <a:rPr lang="es-ES_tradnl" sz="2400" b="1" dirty="0">
                <a:latin typeface="Arial" charset="0"/>
              </a:rPr>
              <a:t>Entre 50 y  70</a:t>
            </a:r>
          </a:p>
          <a:p>
            <a:pPr algn="just">
              <a:spcBef>
                <a:spcPct val="0"/>
              </a:spcBef>
              <a:buFont typeface="Wingdings" pitchFamily="2" charset="2"/>
              <a:buChar char="ü"/>
            </a:pPr>
            <a:r>
              <a:rPr lang="es-ES_tradnl" sz="2400" b="1" dirty="0">
                <a:latin typeface="Arial" charset="0"/>
              </a:rPr>
              <a:t>Másde70</a:t>
            </a:r>
          </a:p>
          <a:p>
            <a:pPr algn="just">
              <a:spcBef>
                <a:spcPct val="0"/>
              </a:spcBef>
              <a:buFont typeface="Wingdings" pitchFamily="2" charset="2"/>
              <a:buChar char="ü"/>
            </a:pPr>
            <a:endParaRPr lang="es-ES_tradnl" sz="2400" b="1" dirty="0">
              <a:latin typeface="Arial" charset="0"/>
            </a:endParaRPr>
          </a:p>
          <a:p>
            <a:pPr algn="just">
              <a:spcBef>
                <a:spcPct val="0"/>
              </a:spcBef>
              <a:buFontTx/>
              <a:buNone/>
            </a:pPr>
            <a:r>
              <a:rPr lang="es-ES_tradnl" sz="2400" b="1" dirty="0">
                <a:latin typeface="Arial" charset="0"/>
              </a:rPr>
              <a:t> y además determinar  cuántos estudiantes deben tener ese peso</a:t>
            </a:r>
            <a:endParaRPr lang="es-ES_tradnl" sz="2400" dirty="0">
              <a:latin typeface="Arial" charset="0"/>
            </a:endParaRPr>
          </a:p>
        </p:txBody>
      </p:sp>
    </p:spTree>
    <p:extLst>
      <p:ext uri="{BB962C8B-B14F-4D97-AF65-F5344CB8AC3E}">
        <p14:creationId xmlns:p14="http://schemas.microsoft.com/office/powerpoint/2010/main" val="3356161910"/>
      </p:ext>
    </p:extLst>
  </p:cSld>
  <p:clrMapOvr>
    <a:masterClrMapping/>
  </p:clrMapOvr>
  <p:transition spd="slow">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ext Box 2"/>
          <p:cNvSpPr txBox="1">
            <a:spLocks noChangeArrowheads="1"/>
          </p:cNvSpPr>
          <p:nvPr/>
        </p:nvSpPr>
        <p:spPr bwMode="auto">
          <a:xfrm>
            <a:off x="1957389" y="608013"/>
            <a:ext cx="8351837" cy="498598"/>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a:spAutoFit/>
          </a:bodyPr>
          <a:lstStyle/>
          <a:p>
            <a:pPr algn="ctr">
              <a:lnSpc>
                <a:spcPct val="110000"/>
              </a:lnSpc>
              <a:spcBef>
                <a:spcPct val="50000"/>
              </a:spcBef>
              <a:defRPr/>
            </a:pPr>
            <a:r>
              <a:rPr lang="es-ES" sz="2400" b="1" dirty="0">
                <a:cs typeface="Times New Roman" pitchFamily="18" charset="0"/>
              </a:rPr>
              <a:t>Ejemplo: X- Peso (Kg)   X</a:t>
            </a:r>
            <a:r>
              <a:rPr lang="en-US" sz="2400" b="1" dirty="0">
                <a:cs typeface="Arial" charset="0"/>
              </a:rPr>
              <a:t>~N(</a:t>
            </a:r>
            <a:r>
              <a:rPr lang="el-GR" sz="2400" b="1" dirty="0">
                <a:cs typeface="Arial" charset="0"/>
              </a:rPr>
              <a:t>μ</a:t>
            </a:r>
            <a:r>
              <a:rPr lang="es-ES" sz="2400" b="1" dirty="0">
                <a:cs typeface="Arial" charset="0"/>
              </a:rPr>
              <a:t>=</a:t>
            </a:r>
            <a:r>
              <a:rPr lang="es-ES" sz="2400" b="1" dirty="0">
                <a:solidFill>
                  <a:srgbClr val="800000"/>
                </a:solidFill>
                <a:cs typeface="Arial" charset="0"/>
              </a:rPr>
              <a:t>60 </a:t>
            </a:r>
            <a:r>
              <a:rPr lang="es-ES" sz="2400" b="1" dirty="0">
                <a:cs typeface="Arial" charset="0"/>
              </a:rPr>
              <a:t>Kg;</a:t>
            </a:r>
            <a:r>
              <a:rPr lang="el-GR" sz="2400" b="1" dirty="0">
                <a:cs typeface="Arial" charset="0"/>
              </a:rPr>
              <a:t>σ</a:t>
            </a:r>
            <a:r>
              <a:rPr lang="es-ES" sz="2400" b="1" baseline="30000" dirty="0">
                <a:cs typeface="Arial" charset="0"/>
              </a:rPr>
              <a:t>2</a:t>
            </a:r>
            <a:r>
              <a:rPr lang="es-ES" sz="2400" b="1" dirty="0">
                <a:cs typeface="Arial" charset="0"/>
              </a:rPr>
              <a:t>=</a:t>
            </a:r>
            <a:r>
              <a:rPr lang="es-ES" sz="2400" b="1" dirty="0">
                <a:solidFill>
                  <a:srgbClr val="800000"/>
                </a:solidFill>
                <a:cs typeface="Arial" charset="0"/>
              </a:rPr>
              <a:t>9 </a:t>
            </a:r>
            <a:r>
              <a:rPr lang="es-ES" sz="2400" b="1" dirty="0">
                <a:cs typeface="Arial" charset="0"/>
              </a:rPr>
              <a:t>Kg</a:t>
            </a:r>
            <a:r>
              <a:rPr lang="es-ES" sz="2400" b="1" baseline="30000" dirty="0">
                <a:cs typeface="Arial" charset="0"/>
              </a:rPr>
              <a:t>2</a:t>
            </a:r>
            <a:r>
              <a:rPr lang="es-ES" sz="2400" b="1" dirty="0">
                <a:cs typeface="Arial" charset="0"/>
              </a:rPr>
              <a:t>)</a:t>
            </a:r>
            <a:endParaRPr lang="el-GR" sz="2400" b="1" dirty="0">
              <a:cs typeface="Arial" charset="0"/>
            </a:endParaRPr>
          </a:p>
        </p:txBody>
      </p:sp>
      <p:pic>
        <p:nvPicPr>
          <p:cNvPr id="15363" name="Picture 3"/>
          <p:cNvPicPr>
            <a:picLocks noChangeAspect="1" noChangeArrowheads="1"/>
          </p:cNvPicPr>
          <p:nvPr/>
        </p:nvPicPr>
        <p:blipFill>
          <a:blip r:embed="rId2"/>
          <a:srcRect/>
          <a:stretch>
            <a:fillRect/>
          </a:stretch>
        </p:blipFill>
        <p:spPr bwMode="auto">
          <a:xfrm>
            <a:off x="3216275" y="1484314"/>
            <a:ext cx="5024438" cy="2528887"/>
          </a:xfrm>
          <a:prstGeom prst="rect">
            <a:avLst/>
          </a:prstGeom>
          <a:noFill/>
          <a:ln w="9525">
            <a:noFill/>
            <a:miter lim="800000"/>
            <a:headEnd/>
            <a:tailEnd/>
          </a:ln>
        </p:spPr>
      </p:pic>
      <p:sp>
        <p:nvSpPr>
          <p:cNvPr id="15364" name="Text Box 4"/>
          <p:cNvSpPr txBox="1">
            <a:spLocks noChangeArrowheads="1"/>
          </p:cNvSpPr>
          <p:nvPr/>
        </p:nvSpPr>
        <p:spPr bwMode="auto">
          <a:xfrm>
            <a:off x="5548314" y="4076701"/>
            <a:ext cx="503237" cy="396875"/>
          </a:xfrm>
          <a:prstGeom prst="rect">
            <a:avLst/>
          </a:prstGeom>
          <a:noFill/>
          <a:ln w="9525">
            <a:noFill/>
            <a:miter lim="800000"/>
            <a:headEnd/>
            <a:tailEnd/>
          </a:ln>
        </p:spPr>
        <p:txBody>
          <a:bodyPr>
            <a:spAutoFit/>
          </a:bodyPr>
          <a:lstStyle/>
          <a:p>
            <a:pPr algn="ctr">
              <a:spcBef>
                <a:spcPct val="50000"/>
              </a:spcBef>
            </a:pPr>
            <a:r>
              <a:rPr lang="es-ES">
                <a:cs typeface="Arial" charset="0"/>
              </a:rPr>
              <a:t>60</a:t>
            </a:r>
            <a:endParaRPr lang="el-GR">
              <a:cs typeface="Arial" charset="0"/>
            </a:endParaRPr>
          </a:p>
        </p:txBody>
      </p:sp>
      <p:sp>
        <p:nvSpPr>
          <p:cNvPr id="15365" name="Text Box 5"/>
          <p:cNvSpPr txBox="1">
            <a:spLocks noChangeArrowheads="1"/>
          </p:cNvSpPr>
          <p:nvPr/>
        </p:nvSpPr>
        <p:spPr bwMode="auto">
          <a:xfrm>
            <a:off x="4643439" y="4149726"/>
            <a:ext cx="574675" cy="396875"/>
          </a:xfrm>
          <a:prstGeom prst="rect">
            <a:avLst/>
          </a:prstGeom>
          <a:noFill/>
          <a:ln w="9525">
            <a:noFill/>
            <a:miter lim="800000"/>
            <a:headEnd/>
            <a:tailEnd/>
          </a:ln>
        </p:spPr>
        <p:txBody>
          <a:bodyPr>
            <a:spAutoFit/>
          </a:bodyPr>
          <a:lstStyle/>
          <a:p>
            <a:pPr algn="ctr">
              <a:spcBef>
                <a:spcPct val="50000"/>
              </a:spcBef>
            </a:pPr>
            <a:r>
              <a:rPr lang="en-GB">
                <a:cs typeface="Arial" charset="0"/>
              </a:rPr>
              <a:t>50</a:t>
            </a:r>
            <a:endParaRPr lang="el-GR">
              <a:cs typeface="Arial" charset="0"/>
            </a:endParaRPr>
          </a:p>
        </p:txBody>
      </p:sp>
      <p:sp>
        <p:nvSpPr>
          <p:cNvPr id="15366" name="Text Box 6"/>
          <p:cNvSpPr txBox="1">
            <a:spLocks noChangeArrowheads="1"/>
          </p:cNvSpPr>
          <p:nvPr/>
        </p:nvSpPr>
        <p:spPr bwMode="auto">
          <a:xfrm>
            <a:off x="6384925" y="4149726"/>
            <a:ext cx="503238" cy="396875"/>
          </a:xfrm>
          <a:prstGeom prst="rect">
            <a:avLst/>
          </a:prstGeom>
          <a:noFill/>
          <a:ln w="9525">
            <a:noFill/>
            <a:miter lim="800000"/>
            <a:headEnd/>
            <a:tailEnd/>
          </a:ln>
        </p:spPr>
        <p:txBody>
          <a:bodyPr>
            <a:spAutoFit/>
          </a:bodyPr>
          <a:lstStyle/>
          <a:p>
            <a:pPr>
              <a:spcBef>
                <a:spcPct val="50000"/>
              </a:spcBef>
            </a:pPr>
            <a:r>
              <a:rPr lang="en-GB">
                <a:cs typeface="Arial" charset="0"/>
              </a:rPr>
              <a:t>70</a:t>
            </a:r>
            <a:endParaRPr lang="el-GR">
              <a:cs typeface="Arial" charset="0"/>
            </a:endParaRPr>
          </a:p>
        </p:txBody>
      </p:sp>
      <p:sp>
        <p:nvSpPr>
          <p:cNvPr id="15367" name="Text Box 8"/>
          <p:cNvSpPr txBox="1">
            <a:spLocks noChangeArrowheads="1"/>
          </p:cNvSpPr>
          <p:nvPr/>
        </p:nvSpPr>
        <p:spPr bwMode="auto">
          <a:xfrm>
            <a:off x="7681913" y="4048126"/>
            <a:ext cx="1441450" cy="396875"/>
          </a:xfrm>
          <a:prstGeom prst="rect">
            <a:avLst/>
          </a:prstGeom>
          <a:noFill/>
          <a:ln w="9525">
            <a:noFill/>
            <a:miter lim="800000"/>
            <a:headEnd/>
            <a:tailEnd/>
          </a:ln>
        </p:spPr>
        <p:txBody>
          <a:bodyPr>
            <a:spAutoFit/>
          </a:bodyPr>
          <a:lstStyle/>
          <a:p>
            <a:pPr algn="ctr">
              <a:spcBef>
                <a:spcPct val="50000"/>
              </a:spcBef>
            </a:pPr>
            <a:r>
              <a:rPr lang="en-GB">
                <a:cs typeface="Arial" charset="0"/>
              </a:rPr>
              <a:t>Peso (Kg)</a:t>
            </a:r>
            <a:endParaRPr lang="el-GR">
              <a:cs typeface="Arial" charset="0"/>
            </a:endParaRPr>
          </a:p>
        </p:txBody>
      </p:sp>
      <p:sp>
        <p:nvSpPr>
          <p:cNvPr id="15368" name="Text Box 9"/>
          <p:cNvSpPr txBox="1">
            <a:spLocks noChangeArrowheads="1"/>
          </p:cNvSpPr>
          <p:nvPr/>
        </p:nvSpPr>
        <p:spPr bwMode="auto">
          <a:xfrm>
            <a:off x="5159375" y="1268414"/>
            <a:ext cx="647700" cy="396875"/>
          </a:xfrm>
          <a:prstGeom prst="rect">
            <a:avLst/>
          </a:prstGeom>
          <a:noFill/>
          <a:ln w="9525">
            <a:noFill/>
            <a:miter lim="800000"/>
            <a:headEnd/>
            <a:tailEnd/>
          </a:ln>
        </p:spPr>
        <p:txBody>
          <a:bodyPr>
            <a:spAutoFit/>
          </a:bodyPr>
          <a:lstStyle/>
          <a:p>
            <a:pPr>
              <a:spcBef>
                <a:spcPct val="50000"/>
              </a:spcBef>
            </a:pPr>
            <a:r>
              <a:rPr lang="en-GB">
                <a:cs typeface="Arial" charset="0"/>
              </a:rPr>
              <a:t>f(x)</a:t>
            </a:r>
            <a:endParaRPr lang="el-GR">
              <a:cs typeface="Arial" charset="0"/>
            </a:endParaRPr>
          </a:p>
        </p:txBody>
      </p:sp>
      <p:sp>
        <p:nvSpPr>
          <p:cNvPr id="15369" name="Rectangle 10"/>
          <p:cNvSpPr>
            <a:spLocks noChangeArrowheads="1"/>
          </p:cNvSpPr>
          <p:nvPr/>
        </p:nvSpPr>
        <p:spPr bwMode="auto">
          <a:xfrm>
            <a:off x="2987675" y="4868863"/>
            <a:ext cx="503238" cy="360362"/>
          </a:xfrm>
          <a:prstGeom prst="rect">
            <a:avLst/>
          </a:prstGeom>
          <a:solidFill>
            <a:srgbClr val="66FFFF"/>
          </a:solidFill>
          <a:ln w="9525">
            <a:solidFill>
              <a:schemeClr val="tx1"/>
            </a:solidFill>
            <a:miter lim="800000"/>
            <a:headEnd/>
            <a:tailEnd/>
          </a:ln>
        </p:spPr>
        <p:txBody>
          <a:bodyPr wrap="none" anchor="ctr"/>
          <a:lstStyle/>
          <a:p>
            <a:endParaRPr lang="es-PE"/>
          </a:p>
        </p:txBody>
      </p:sp>
      <p:sp>
        <p:nvSpPr>
          <p:cNvPr id="15370" name="Text Box 11"/>
          <p:cNvSpPr txBox="1">
            <a:spLocks noChangeArrowheads="1"/>
          </p:cNvSpPr>
          <p:nvPr/>
        </p:nvSpPr>
        <p:spPr bwMode="auto">
          <a:xfrm>
            <a:off x="3435350" y="4868864"/>
            <a:ext cx="1296988" cy="396875"/>
          </a:xfrm>
          <a:prstGeom prst="rect">
            <a:avLst/>
          </a:prstGeom>
          <a:noFill/>
          <a:ln w="9525">
            <a:noFill/>
            <a:miter lim="800000"/>
            <a:headEnd/>
            <a:tailEnd/>
          </a:ln>
        </p:spPr>
        <p:txBody>
          <a:bodyPr>
            <a:spAutoFit/>
          </a:bodyPr>
          <a:lstStyle/>
          <a:p>
            <a:pPr algn="ctr">
              <a:spcBef>
                <a:spcPct val="50000"/>
              </a:spcBef>
            </a:pPr>
            <a:r>
              <a:rPr lang="pt-PT"/>
              <a:t>P(X&lt;50)</a:t>
            </a:r>
          </a:p>
        </p:txBody>
      </p:sp>
      <p:sp>
        <p:nvSpPr>
          <p:cNvPr id="15371" name="Rectangle 12"/>
          <p:cNvSpPr>
            <a:spLocks noChangeArrowheads="1"/>
          </p:cNvSpPr>
          <p:nvPr/>
        </p:nvSpPr>
        <p:spPr bwMode="auto">
          <a:xfrm>
            <a:off x="4930775" y="4873626"/>
            <a:ext cx="503238" cy="360363"/>
          </a:xfrm>
          <a:prstGeom prst="rect">
            <a:avLst/>
          </a:prstGeom>
          <a:solidFill>
            <a:srgbClr val="FF3300"/>
          </a:solidFill>
          <a:ln w="9525">
            <a:solidFill>
              <a:schemeClr val="tx1"/>
            </a:solidFill>
            <a:miter lim="800000"/>
            <a:headEnd/>
            <a:tailEnd/>
          </a:ln>
        </p:spPr>
        <p:txBody>
          <a:bodyPr wrap="none" anchor="ctr"/>
          <a:lstStyle/>
          <a:p>
            <a:endParaRPr lang="es-PE"/>
          </a:p>
        </p:txBody>
      </p:sp>
      <p:sp>
        <p:nvSpPr>
          <p:cNvPr id="15372" name="Text Box 13"/>
          <p:cNvSpPr txBox="1">
            <a:spLocks noChangeArrowheads="1"/>
          </p:cNvSpPr>
          <p:nvPr/>
        </p:nvSpPr>
        <p:spPr bwMode="auto">
          <a:xfrm>
            <a:off x="5273675" y="4868864"/>
            <a:ext cx="2089150" cy="396875"/>
          </a:xfrm>
          <a:prstGeom prst="rect">
            <a:avLst/>
          </a:prstGeom>
          <a:noFill/>
          <a:ln w="9525">
            <a:noFill/>
            <a:miter lim="800000"/>
            <a:headEnd/>
            <a:tailEnd/>
          </a:ln>
        </p:spPr>
        <p:txBody>
          <a:bodyPr>
            <a:spAutoFit/>
          </a:bodyPr>
          <a:lstStyle/>
          <a:p>
            <a:pPr algn="ctr">
              <a:spcBef>
                <a:spcPct val="50000"/>
              </a:spcBef>
            </a:pPr>
            <a:r>
              <a:rPr lang="pt-PT">
                <a:sym typeface="Symbol" pitchFamily="18" charset="2"/>
              </a:rPr>
              <a:t>P(50 </a:t>
            </a:r>
            <a:r>
              <a:rPr lang="pt-PT" b="1">
                <a:sym typeface="Symbol" pitchFamily="18" charset="2"/>
              </a:rPr>
              <a:t> </a:t>
            </a:r>
            <a:r>
              <a:rPr lang="pt-PT">
                <a:sym typeface="Symbol" pitchFamily="18" charset="2"/>
              </a:rPr>
              <a:t>X </a:t>
            </a:r>
            <a:r>
              <a:rPr lang="pt-PT" b="1">
                <a:sym typeface="Symbol" pitchFamily="18" charset="2"/>
              </a:rPr>
              <a:t></a:t>
            </a:r>
            <a:r>
              <a:rPr lang="pt-PT">
                <a:sym typeface="Symbol" pitchFamily="18" charset="2"/>
              </a:rPr>
              <a:t> 70</a:t>
            </a:r>
            <a:r>
              <a:rPr lang="pt-PT"/>
              <a:t>)</a:t>
            </a:r>
          </a:p>
        </p:txBody>
      </p:sp>
      <p:sp>
        <p:nvSpPr>
          <p:cNvPr id="15373" name="Rectangle 14"/>
          <p:cNvSpPr>
            <a:spLocks noChangeArrowheads="1"/>
          </p:cNvSpPr>
          <p:nvPr/>
        </p:nvSpPr>
        <p:spPr bwMode="auto">
          <a:xfrm>
            <a:off x="7777164" y="4883151"/>
            <a:ext cx="503237" cy="360363"/>
          </a:xfrm>
          <a:prstGeom prst="rect">
            <a:avLst/>
          </a:prstGeom>
          <a:solidFill>
            <a:srgbClr val="FFFF00"/>
          </a:solidFill>
          <a:ln w="9525">
            <a:solidFill>
              <a:schemeClr val="tx1"/>
            </a:solidFill>
            <a:miter lim="800000"/>
            <a:headEnd/>
            <a:tailEnd/>
          </a:ln>
        </p:spPr>
        <p:txBody>
          <a:bodyPr wrap="none" anchor="ctr"/>
          <a:lstStyle/>
          <a:p>
            <a:endParaRPr lang="es-PE"/>
          </a:p>
        </p:txBody>
      </p:sp>
      <p:sp>
        <p:nvSpPr>
          <p:cNvPr id="15374" name="Text Box 15"/>
          <p:cNvSpPr txBox="1">
            <a:spLocks noChangeArrowheads="1"/>
          </p:cNvSpPr>
          <p:nvPr/>
        </p:nvSpPr>
        <p:spPr bwMode="auto">
          <a:xfrm>
            <a:off x="8139114" y="4868864"/>
            <a:ext cx="1296987" cy="396875"/>
          </a:xfrm>
          <a:prstGeom prst="rect">
            <a:avLst/>
          </a:prstGeom>
          <a:noFill/>
          <a:ln w="9525">
            <a:noFill/>
            <a:miter lim="800000"/>
            <a:headEnd/>
            <a:tailEnd/>
          </a:ln>
        </p:spPr>
        <p:txBody>
          <a:bodyPr>
            <a:spAutoFit/>
          </a:bodyPr>
          <a:lstStyle/>
          <a:p>
            <a:pPr algn="ctr">
              <a:spcBef>
                <a:spcPct val="50000"/>
              </a:spcBef>
            </a:pPr>
            <a:r>
              <a:rPr lang="pt-PT"/>
              <a:t>P(X&gt;70)</a:t>
            </a:r>
          </a:p>
        </p:txBody>
      </p:sp>
      <p:sp>
        <p:nvSpPr>
          <p:cNvPr id="15375" name="Text Box 16"/>
          <p:cNvSpPr txBox="1">
            <a:spLocks noChangeArrowheads="1"/>
          </p:cNvSpPr>
          <p:nvPr/>
        </p:nvSpPr>
        <p:spPr bwMode="auto">
          <a:xfrm>
            <a:off x="4727575" y="5900876"/>
            <a:ext cx="3411538" cy="461665"/>
          </a:xfrm>
          <a:prstGeom prst="rect">
            <a:avLst/>
          </a:prstGeom>
          <a:noFill/>
          <a:ln w="19050">
            <a:solidFill>
              <a:schemeClr val="tx1"/>
            </a:solidFill>
            <a:miter lim="800000"/>
            <a:headEnd/>
            <a:tailEnd/>
          </a:ln>
        </p:spPr>
        <p:txBody>
          <a:bodyPr wrap="square">
            <a:spAutoFit/>
          </a:bodyPr>
          <a:lstStyle/>
          <a:p>
            <a:pPr algn="ctr">
              <a:spcBef>
                <a:spcPct val="50000"/>
              </a:spcBef>
            </a:pPr>
            <a:r>
              <a:rPr lang="pt-PT" sz="2400" b="1" dirty="0"/>
              <a:t>P -&gt; Probabilidad</a:t>
            </a:r>
          </a:p>
        </p:txBody>
      </p:sp>
      <p:sp>
        <p:nvSpPr>
          <p:cNvPr id="15376" name="Line 17"/>
          <p:cNvSpPr>
            <a:spLocks noChangeShapeType="1"/>
          </p:cNvSpPr>
          <p:nvPr/>
        </p:nvSpPr>
        <p:spPr bwMode="auto">
          <a:xfrm>
            <a:off x="3216275" y="5229225"/>
            <a:ext cx="0" cy="431800"/>
          </a:xfrm>
          <a:prstGeom prst="line">
            <a:avLst/>
          </a:prstGeom>
          <a:noFill/>
          <a:ln w="9525">
            <a:solidFill>
              <a:schemeClr val="tx1"/>
            </a:solidFill>
            <a:round/>
            <a:headEnd type="triangle" w="med" len="med"/>
            <a:tailEnd/>
          </a:ln>
        </p:spPr>
        <p:txBody>
          <a:bodyPr/>
          <a:lstStyle/>
          <a:p>
            <a:endParaRPr lang="es-ES"/>
          </a:p>
        </p:txBody>
      </p:sp>
      <p:sp>
        <p:nvSpPr>
          <p:cNvPr id="15377" name="Text Box 18"/>
          <p:cNvSpPr txBox="1">
            <a:spLocks noChangeArrowheads="1"/>
          </p:cNvSpPr>
          <p:nvPr/>
        </p:nvSpPr>
        <p:spPr bwMode="auto">
          <a:xfrm>
            <a:off x="2782888" y="5661026"/>
            <a:ext cx="863600" cy="396875"/>
          </a:xfrm>
          <a:prstGeom prst="rect">
            <a:avLst/>
          </a:prstGeom>
          <a:noFill/>
          <a:ln w="9525">
            <a:noFill/>
            <a:miter lim="800000"/>
            <a:headEnd/>
            <a:tailEnd/>
          </a:ln>
        </p:spPr>
        <p:txBody>
          <a:bodyPr>
            <a:spAutoFit/>
          </a:bodyPr>
          <a:lstStyle/>
          <a:p>
            <a:pPr>
              <a:spcBef>
                <a:spcPct val="50000"/>
              </a:spcBef>
            </a:pPr>
            <a:r>
              <a:rPr lang="pt-PT"/>
              <a:t>Áreas</a:t>
            </a:r>
          </a:p>
        </p:txBody>
      </p:sp>
    </p:spTree>
    <p:extLst>
      <p:ext uri="{BB962C8B-B14F-4D97-AF65-F5344CB8AC3E}">
        <p14:creationId xmlns:p14="http://schemas.microsoft.com/office/powerpoint/2010/main" val="3545208575"/>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1965326" y="492125"/>
            <a:ext cx="801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1" name="Text Box 3"/>
          <p:cNvSpPr txBox="1">
            <a:spLocks noChangeArrowheads="1"/>
          </p:cNvSpPr>
          <p:nvPr/>
        </p:nvSpPr>
        <p:spPr bwMode="auto">
          <a:xfrm>
            <a:off x="1631504" y="333376"/>
            <a:ext cx="8856984" cy="40811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s-ES_tradnl" sz="2400" b="1" dirty="0">
                <a:latin typeface="Arial" panose="020B0604020202020204" pitchFamily="34" charset="0"/>
                <a:cs typeface="Times New Roman" panose="02020603050405020304" pitchFamily="18" charset="0"/>
              </a:rPr>
              <a:t>Aplicación de la Distribución Normal en Salud:</a:t>
            </a:r>
          </a:p>
          <a:p>
            <a:pPr algn="just">
              <a:spcBef>
                <a:spcPct val="0"/>
              </a:spcBef>
              <a:buFontTx/>
              <a:buNone/>
            </a:pPr>
            <a:endParaRPr lang="es-ES" sz="2400" b="1" dirty="0">
              <a:solidFill>
                <a:schemeClr val="accent2"/>
              </a:solidFill>
              <a:latin typeface="Arial" panose="020B0604020202020204" pitchFamily="34" charset="0"/>
              <a:cs typeface="Times New Roman" panose="02020603050405020304" pitchFamily="18" charset="0"/>
            </a:endParaRPr>
          </a:p>
          <a:p>
            <a:pPr algn="just">
              <a:lnSpc>
                <a:spcPct val="130000"/>
              </a:lnSpc>
              <a:spcBef>
                <a:spcPct val="0"/>
              </a:spcBef>
              <a:buFont typeface="Wingdings" panose="05000000000000000000" pitchFamily="2" charset="2"/>
              <a:buNone/>
            </a:pPr>
            <a:r>
              <a:rPr lang="es-ES_tradnl" sz="2400" dirty="0">
                <a:latin typeface="Arial" panose="020B0604020202020204" pitchFamily="34" charset="0"/>
                <a:cs typeface="Times New Roman" panose="02020603050405020304" pitchFamily="18" charset="0"/>
              </a:rPr>
              <a:t>Cuando se sabe que una variable aleatoria sigue una distribución aproximadamente normal suele considerarse como </a:t>
            </a:r>
            <a:r>
              <a:rPr lang="es-ES_tradnl" sz="2400" b="1" dirty="0">
                <a:latin typeface="Arial" panose="020B0604020202020204" pitchFamily="34" charset="0"/>
                <a:cs typeface="Times New Roman" panose="02020603050405020304" pitchFamily="18" charset="0"/>
              </a:rPr>
              <a:t>normales</a:t>
            </a:r>
            <a:r>
              <a:rPr lang="es-ES_tradnl" sz="2400" dirty="0">
                <a:latin typeface="Arial" panose="020B0604020202020204" pitchFamily="34" charset="0"/>
                <a:cs typeface="Times New Roman" panose="02020603050405020304" pitchFamily="18" charset="0"/>
              </a:rPr>
              <a:t> los valores comprendidos entre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 como </a:t>
            </a:r>
            <a:r>
              <a:rPr lang="es-ES_tradnl" sz="2400" b="1" dirty="0">
                <a:solidFill>
                  <a:srgbClr val="FF33CC"/>
                </a:solidFill>
                <a:latin typeface="Arial" panose="020B0604020202020204" pitchFamily="34" charset="0"/>
                <a:cs typeface="Times New Roman" panose="02020603050405020304" pitchFamily="18" charset="0"/>
              </a:rPr>
              <a:t>riesgo</a:t>
            </a:r>
            <a:r>
              <a:rPr lang="es-ES_tradnl" sz="2400" dirty="0">
                <a:latin typeface="Arial" panose="020B0604020202020204" pitchFamily="34" charset="0"/>
                <a:cs typeface="Times New Roman" panose="02020603050405020304" pitchFamily="18" charset="0"/>
              </a:rPr>
              <a:t> los comprendidos entre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-2</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 o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+2</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  y </a:t>
            </a:r>
            <a:r>
              <a:rPr lang="es-ES_tradnl" sz="2400" b="1" dirty="0">
                <a:solidFill>
                  <a:srgbClr val="CC0000"/>
                </a:solidFill>
                <a:latin typeface="Arial" panose="020B0604020202020204" pitchFamily="34" charset="0"/>
                <a:cs typeface="Times New Roman" panose="02020603050405020304" pitchFamily="18" charset="0"/>
              </a:rPr>
              <a:t>patológicos</a:t>
            </a:r>
            <a:r>
              <a:rPr lang="es-ES_tradnl" sz="2400" dirty="0">
                <a:latin typeface="Arial" panose="020B0604020202020204" pitchFamily="34" charset="0"/>
                <a:cs typeface="Times New Roman" panose="02020603050405020304" pitchFamily="18" charset="0"/>
              </a:rPr>
              <a:t> los que se encuentran por debajo de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-2</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 sz="2400" dirty="0">
                <a:latin typeface="Arial" panose="020B0604020202020204" pitchFamily="34" charset="0"/>
                <a:cs typeface="Times New Roman" panose="02020603050405020304" pitchFamily="18" charset="0"/>
              </a:rPr>
              <a:t> o por encima de </a:t>
            </a:r>
            <a:r>
              <a:rPr lang="es-ES_tradnl" sz="2400" dirty="0">
                <a:latin typeface="Arial" panose="020B0604020202020204" pitchFamily="34" charset="0"/>
                <a:cs typeface="Times New Roman" panose="02020603050405020304" pitchFamily="18" charset="0"/>
              </a:rPr>
              <a:t> </a:t>
            </a:r>
            <a:r>
              <a:rPr lang="es-ES_tradnl" sz="2400" dirty="0">
                <a:latin typeface="Arial" panose="020B0604020202020204" pitchFamily="34" charset="0"/>
                <a:cs typeface="Times New Roman" panose="02020603050405020304" pitchFamily="18" charset="0"/>
                <a:sym typeface="Symbol" panose="05050102010706020507" pitchFamily="18" charset="2"/>
              </a:rPr>
              <a:t></a:t>
            </a:r>
            <a:r>
              <a:rPr lang="es-ES_tradnl" sz="2400" dirty="0">
                <a:latin typeface="Arial" panose="020B0604020202020204" pitchFamily="34" charset="0"/>
                <a:cs typeface="Times New Roman" panose="02020603050405020304" pitchFamily="18" charset="0"/>
              </a:rPr>
              <a:t>+2</a:t>
            </a:r>
            <a:r>
              <a:rPr lang="es-ES_tradnl" sz="2400" dirty="0">
                <a:latin typeface="Arial" panose="020B0604020202020204" pitchFamily="34" charset="0"/>
                <a:cs typeface="Times New Roman" panose="02020603050405020304" pitchFamily="18" charset="0"/>
                <a:sym typeface="Symbol" panose="05050102010706020507" pitchFamily="18" charset="2"/>
              </a:rPr>
              <a:t>.</a:t>
            </a:r>
            <a:endParaRPr lang="es-ES" sz="2400" dirty="0">
              <a:latin typeface="Arial" panose="020B0604020202020204" pitchFamily="34" charset="0"/>
              <a:cs typeface="Times New Roman" panose="02020603050405020304" pitchFamily="18" charset="0"/>
            </a:endParaRPr>
          </a:p>
          <a:p>
            <a:pPr>
              <a:spcBef>
                <a:spcPct val="0"/>
              </a:spcBef>
              <a:buFontTx/>
              <a:buNone/>
            </a:pPr>
            <a:endParaRPr lang="es-ES" sz="2400" dirty="0">
              <a:latin typeface="Arial" panose="020B0604020202020204" pitchFamily="34" charset="0"/>
            </a:endParaRPr>
          </a:p>
        </p:txBody>
      </p:sp>
      <p:sp>
        <p:nvSpPr>
          <p:cNvPr id="22532" name="Text Box 4"/>
          <p:cNvSpPr txBox="1">
            <a:spLocks noChangeArrowheads="1"/>
          </p:cNvSpPr>
          <p:nvPr/>
        </p:nvSpPr>
        <p:spPr bwMode="auto">
          <a:xfrm>
            <a:off x="2438400" y="4495800"/>
            <a:ext cx="63246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_tradnl" sz="2400" dirty="0">
                <a:latin typeface="Symbol" panose="05050102010706020507" pitchFamily="18" charset="2"/>
                <a:cs typeface="Times New Roman" panose="02020603050405020304" pitchFamily="18" charset="0"/>
              </a:rPr>
              <a:t> </a:t>
            </a:r>
            <a:endParaRPr lang="es-ES" sz="2400" dirty="0">
              <a:latin typeface="Symbol" panose="05050102010706020507" pitchFamily="18" charset="2"/>
              <a:cs typeface="Times New Roman" panose="02020603050405020304" pitchFamily="18" charset="0"/>
            </a:endParaRPr>
          </a:p>
          <a:p>
            <a:pPr algn="just">
              <a:spcBef>
                <a:spcPct val="50000"/>
              </a:spcBef>
              <a:buFontTx/>
              <a:buNone/>
            </a:pPr>
            <a:r>
              <a:rPr lang="es-ES" sz="2400" dirty="0">
                <a:latin typeface="Symbol" panose="05050102010706020507" pitchFamily="18" charset="2"/>
              </a:rPr>
              <a:t/>
            </a:r>
            <a:br>
              <a:rPr lang="es-ES" sz="2400" dirty="0">
                <a:latin typeface="Symbol" panose="05050102010706020507" pitchFamily="18" charset="2"/>
              </a:rPr>
            </a:br>
            <a:endParaRPr lang="es-ES" sz="2400" dirty="0">
              <a:latin typeface="Symbol" panose="05050102010706020507" pitchFamily="18" charset="2"/>
            </a:endParaRPr>
          </a:p>
        </p:txBody>
      </p:sp>
      <p:grpSp>
        <p:nvGrpSpPr>
          <p:cNvPr id="22533" name="Group 5"/>
          <p:cNvGrpSpPr>
            <a:grpSpLocks/>
          </p:cNvGrpSpPr>
          <p:nvPr/>
        </p:nvGrpSpPr>
        <p:grpSpPr bwMode="auto">
          <a:xfrm>
            <a:off x="2057400" y="4414492"/>
            <a:ext cx="7924800" cy="2133600"/>
            <a:chOff x="384" y="2038"/>
            <a:chExt cx="4992" cy="1344"/>
          </a:xfrm>
        </p:grpSpPr>
        <p:sp>
          <p:nvSpPr>
            <p:cNvPr id="22534" name="Text Box 6"/>
            <p:cNvSpPr txBox="1">
              <a:spLocks noChangeArrowheads="1"/>
            </p:cNvSpPr>
            <p:nvPr/>
          </p:nvSpPr>
          <p:spPr bwMode="auto">
            <a:xfrm>
              <a:off x="518" y="2182"/>
              <a:ext cx="447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5" name="Text Box 7"/>
            <p:cNvSpPr txBox="1">
              <a:spLocks noChangeArrowheads="1"/>
            </p:cNvSpPr>
            <p:nvPr/>
          </p:nvSpPr>
          <p:spPr bwMode="auto">
            <a:xfrm>
              <a:off x="614" y="2038"/>
              <a:ext cx="47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36" name="Line 8"/>
            <p:cNvSpPr>
              <a:spLocks noChangeShapeType="1"/>
            </p:cNvSpPr>
            <p:nvPr/>
          </p:nvSpPr>
          <p:spPr bwMode="auto">
            <a:xfrm>
              <a:off x="384" y="2976"/>
              <a:ext cx="494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22537" name="Freeform 9"/>
            <p:cNvSpPr>
              <a:spLocks/>
            </p:cNvSpPr>
            <p:nvPr/>
          </p:nvSpPr>
          <p:spPr bwMode="auto">
            <a:xfrm>
              <a:off x="768" y="2056"/>
              <a:ext cx="4080" cy="824"/>
            </a:xfrm>
            <a:custGeom>
              <a:avLst/>
              <a:gdLst>
                <a:gd name="T0" fmla="*/ 0 w 4080"/>
                <a:gd name="T1" fmla="*/ 824 h 824"/>
                <a:gd name="T2" fmla="*/ 2016 w 4080"/>
                <a:gd name="T3" fmla="*/ 8 h 824"/>
                <a:gd name="T4" fmla="*/ 4080 w 4080"/>
                <a:gd name="T5" fmla="*/ 776 h 824"/>
                <a:gd name="T6" fmla="*/ 0 60000 65536"/>
                <a:gd name="T7" fmla="*/ 0 60000 65536"/>
                <a:gd name="T8" fmla="*/ 0 60000 65536"/>
                <a:gd name="T9" fmla="*/ 0 w 4080"/>
                <a:gd name="T10" fmla="*/ 0 h 824"/>
                <a:gd name="T11" fmla="*/ 4080 w 4080"/>
                <a:gd name="T12" fmla="*/ 824 h 824"/>
              </a:gdLst>
              <a:ahLst/>
              <a:cxnLst>
                <a:cxn ang="T6">
                  <a:pos x="T0" y="T1"/>
                </a:cxn>
                <a:cxn ang="T7">
                  <a:pos x="T2" y="T3"/>
                </a:cxn>
                <a:cxn ang="T8">
                  <a:pos x="T4" y="T5"/>
                </a:cxn>
              </a:cxnLst>
              <a:rect l="T9" t="T10" r="T11" b="T12"/>
              <a:pathLst>
                <a:path w="4080" h="824">
                  <a:moveTo>
                    <a:pt x="0" y="824"/>
                  </a:moveTo>
                  <a:cubicBezTo>
                    <a:pt x="668" y="420"/>
                    <a:pt x="1336" y="16"/>
                    <a:pt x="2016" y="8"/>
                  </a:cubicBezTo>
                  <a:cubicBezTo>
                    <a:pt x="2696" y="0"/>
                    <a:pt x="3728" y="648"/>
                    <a:pt x="4080" y="776"/>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s-ES"/>
            </a:p>
          </p:txBody>
        </p:sp>
        <p:sp>
          <p:nvSpPr>
            <p:cNvPr id="22538" name="Line 10"/>
            <p:cNvSpPr>
              <a:spLocks noChangeShapeType="1"/>
            </p:cNvSpPr>
            <p:nvPr/>
          </p:nvSpPr>
          <p:spPr bwMode="auto">
            <a:xfrm flipV="1">
              <a:off x="2832" y="2064"/>
              <a:ext cx="0" cy="9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39" name="Line 11"/>
            <p:cNvSpPr>
              <a:spLocks noChangeShapeType="1"/>
            </p:cNvSpPr>
            <p:nvPr/>
          </p:nvSpPr>
          <p:spPr bwMode="auto">
            <a:xfrm flipV="1">
              <a:off x="3600" y="2256"/>
              <a:ext cx="0" cy="7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0" name="Line 12"/>
            <p:cNvSpPr>
              <a:spLocks noChangeShapeType="1"/>
            </p:cNvSpPr>
            <p:nvPr/>
          </p:nvSpPr>
          <p:spPr bwMode="auto">
            <a:xfrm flipV="1">
              <a:off x="4272" y="2544"/>
              <a:ext cx="0" cy="43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1" name="Line 13"/>
            <p:cNvSpPr>
              <a:spLocks noChangeShapeType="1"/>
            </p:cNvSpPr>
            <p:nvPr/>
          </p:nvSpPr>
          <p:spPr bwMode="auto">
            <a:xfrm flipV="1">
              <a:off x="2160" y="2160"/>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2" name="Line 14"/>
            <p:cNvSpPr>
              <a:spLocks noChangeShapeType="1"/>
            </p:cNvSpPr>
            <p:nvPr/>
          </p:nvSpPr>
          <p:spPr bwMode="auto">
            <a:xfrm flipV="1">
              <a:off x="1488" y="2496"/>
              <a:ext cx="0"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22543" name="Text Box 15"/>
            <p:cNvSpPr txBox="1">
              <a:spLocks noChangeArrowheads="1"/>
            </p:cNvSpPr>
            <p:nvPr/>
          </p:nvSpPr>
          <p:spPr bwMode="auto">
            <a:xfrm>
              <a:off x="2294" y="2188"/>
              <a:ext cx="104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dirty="0">
                  <a:solidFill>
                    <a:schemeClr val="tx2"/>
                  </a:solidFill>
                </a:rPr>
                <a:t>   </a:t>
              </a:r>
              <a:r>
                <a:rPr lang="es-MX" sz="2400" b="1" dirty="0">
                  <a:solidFill>
                    <a:schemeClr val="tx2"/>
                  </a:solidFill>
                </a:rPr>
                <a:t>Normal</a:t>
              </a:r>
              <a:endParaRPr lang="es-ES" sz="2400" b="1" dirty="0">
                <a:solidFill>
                  <a:schemeClr val="tx2"/>
                </a:solidFill>
              </a:endParaRPr>
            </a:p>
          </p:txBody>
        </p:sp>
        <p:sp>
          <p:nvSpPr>
            <p:cNvPr id="22544" name="Text Box 16"/>
            <p:cNvSpPr txBox="1">
              <a:spLocks noChangeArrowheads="1"/>
            </p:cNvSpPr>
            <p:nvPr/>
          </p:nvSpPr>
          <p:spPr bwMode="auto">
            <a:xfrm>
              <a:off x="3648" y="2474"/>
              <a:ext cx="78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b="1">
                  <a:solidFill>
                    <a:srgbClr val="FF33CC"/>
                  </a:solidFill>
                </a:rPr>
                <a:t>Riesgo</a:t>
              </a:r>
              <a:endParaRPr lang="es-ES" sz="2400" b="1">
                <a:solidFill>
                  <a:srgbClr val="FF33CC"/>
                </a:solidFill>
              </a:endParaRPr>
            </a:p>
          </p:txBody>
        </p:sp>
        <p:sp>
          <p:nvSpPr>
            <p:cNvPr id="22545" name="Text Box 17"/>
            <p:cNvSpPr txBox="1">
              <a:spLocks noChangeArrowheads="1"/>
            </p:cNvSpPr>
            <p:nvPr/>
          </p:nvSpPr>
          <p:spPr bwMode="auto">
            <a:xfrm>
              <a:off x="1536" y="2474"/>
              <a:ext cx="69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b="1" dirty="0">
                  <a:solidFill>
                    <a:srgbClr val="FF33CC"/>
                  </a:solidFill>
                </a:rPr>
                <a:t>Riesgo</a:t>
              </a:r>
              <a:endParaRPr lang="es-ES" sz="2400" b="1" dirty="0">
                <a:solidFill>
                  <a:srgbClr val="FF33CC"/>
                </a:solidFill>
              </a:endParaRPr>
            </a:p>
          </p:txBody>
        </p:sp>
        <p:sp>
          <p:nvSpPr>
            <p:cNvPr id="22546" name="Text Box 18"/>
            <p:cNvSpPr txBox="1">
              <a:spLocks noChangeArrowheads="1"/>
            </p:cNvSpPr>
            <p:nvPr/>
          </p:nvSpPr>
          <p:spPr bwMode="auto">
            <a:xfrm>
              <a:off x="4310" y="2666"/>
              <a:ext cx="96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b="1">
                  <a:solidFill>
                    <a:srgbClr val="CC0000"/>
                  </a:solidFill>
                </a:rPr>
                <a:t>Patológico</a:t>
              </a:r>
              <a:endParaRPr lang="es-ES" sz="2400" b="1">
                <a:solidFill>
                  <a:srgbClr val="CC0000"/>
                </a:solidFill>
              </a:endParaRPr>
            </a:p>
          </p:txBody>
        </p:sp>
        <p:sp>
          <p:nvSpPr>
            <p:cNvPr id="22547" name="Text Box 19"/>
            <p:cNvSpPr txBox="1">
              <a:spLocks noChangeArrowheads="1"/>
            </p:cNvSpPr>
            <p:nvPr/>
          </p:nvSpPr>
          <p:spPr bwMode="auto">
            <a:xfrm>
              <a:off x="480" y="2666"/>
              <a:ext cx="126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MX" sz="2400" b="1">
                  <a:solidFill>
                    <a:srgbClr val="CC0000"/>
                  </a:solidFill>
                </a:rPr>
                <a:t>Patológico</a:t>
              </a:r>
              <a:endParaRPr lang="es-ES" sz="2400" b="1">
                <a:solidFill>
                  <a:srgbClr val="CC0000"/>
                </a:solidFill>
              </a:endParaRPr>
            </a:p>
            <a:p>
              <a:pPr>
                <a:spcBef>
                  <a:spcPct val="0"/>
                </a:spcBef>
                <a:buFontTx/>
                <a:buNone/>
              </a:pPr>
              <a:endParaRPr lang="es-ES" sz="2400" b="1">
                <a:latin typeface="Symbol" panose="05050102010706020507" pitchFamily="18" charset="2"/>
              </a:endParaRPr>
            </a:p>
          </p:txBody>
        </p:sp>
        <p:sp>
          <p:nvSpPr>
            <p:cNvPr id="22548" name="Text Box 20"/>
            <p:cNvSpPr txBox="1">
              <a:spLocks noChangeArrowheads="1"/>
            </p:cNvSpPr>
            <p:nvPr/>
          </p:nvSpPr>
          <p:spPr bwMode="auto">
            <a:xfrm>
              <a:off x="614" y="3094"/>
              <a:ext cx="43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pt-PT" sz="2400">
                <a:latin typeface="Symbol" panose="05050102010706020507" pitchFamily="18" charset="2"/>
              </a:endParaRPr>
            </a:p>
          </p:txBody>
        </p:sp>
        <p:sp>
          <p:nvSpPr>
            <p:cNvPr id="22549" name="Text Box 21"/>
            <p:cNvSpPr txBox="1">
              <a:spLocks noChangeArrowheads="1"/>
            </p:cNvSpPr>
            <p:nvPr/>
          </p:nvSpPr>
          <p:spPr bwMode="auto">
            <a:xfrm>
              <a:off x="470" y="3094"/>
              <a:ext cx="476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s-ES_tradnl" sz="2400">
                  <a:cs typeface="Times New Roman" panose="02020603050405020304" pitchFamily="18" charset="0"/>
                  <a:sym typeface="Symbol" panose="05050102010706020507" pitchFamily="18" charset="2"/>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-2</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        </a:t>
              </a:r>
              <a:r>
                <a:rPr lang="es-ES_tradnl" sz="2400" b="1">
                  <a:cs typeface="Times New Roman" panose="02020603050405020304" pitchFamily="18" charset="0"/>
                  <a:sym typeface="Symbol" panose="05050102010706020507" pitchFamily="18" charset="2"/>
                </a:rPr>
                <a:t></a:t>
              </a:r>
              <a:r>
                <a:rPr lang="es-ES_tradnl" sz="2400" b="1">
                  <a:latin typeface="Symbol" panose="05050102010706020507" pitchFamily="18" charset="2"/>
                  <a:cs typeface="Times New Roman" panose="02020603050405020304" pitchFamily="18" charset="0"/>
                </a:rPr>
                <a:t>+2</a:t>
              </a:r>
              <a:r>
                <a:rPr lang="es-ES_tradnl" sz="2400" b="1">
                  <a:cs typeface="Times New Roman" panose="02020603050405020304" pitchFamily="18" charset="0"/>
                  <a:sym typeface="Symbol" panose="05050102010706020507" pitchFamily="18" charset="2"/>
                </a:rPr>
                <a:t></a:t>
              </a:r>
              <a:r>
                <a:rPr lang="es-ES" sz="2400" b="1">
                  <a:latin typeface="Symbol" panose="05050102010706020507" pitchFamily="18" charset="2"/>
                </a:rPr>
                <a:t> </a:t>
              </a:r>
            </a:p>
          </p:txBody>
        </p:sp>
      </p:grpSp>
      <p:cxnSp>
        <p:nvCxnSpPr>
          <p:cNvPr id="5" name="Conector recto de flecha 4"/>
          <p:cNvCxnSpPr/>
          <p:nvPr/>
        </p:nvCxnSpPr>
        <p:spPr>
          <a:xfrm>
            <a:off x="4871864" y="5085184"/>
            <a:ext cx="2286000" cy="0"/>
          </a:xfrm>
          <a:prstGeom prst="straightConnector1">
            <a:avLst/>
          </a:prstGeom>
          <a:ln w="15875">
            <a:solidFill>
              <a:srgbClr val="800000"/>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p:cNvCxnSpPr/>
          <p:nvPr/>
        </p:nvCxnSpPr>
        <p:spPr>
          <a:xfrm>
            <a:off x="3810000" y="5563842"/>
            <a:ext cx="1061864" cy="0"/>
          </a:xfrm>
          <a:prstGeom prst="straightConnector1">
            <a:avLst/>
          </a:prstGeom>
          <a:ln w="15875">
            <a:solidFill>
              <a:srgbClr val="800000"/>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p:cNvCxnSpPr/>
          <p:nvPr/>
        </p:nvCxnSpPr>
        <p:spPr>
          <a:xfrm>
            <a:off x="7157864" y="5563842"/>
            <a:ext cx="1061864" cy="0"/>
          </a:xfrm>
          <a:prstGeom prst="straightConnector1">
            <a:avLst/>
          </a:prstGeom>
          <a:ln w="15875">
            <a:solidFill>
              <a:srgbClr val="800000"/>
            </a:solidFill>
            <a:headEnd type="stealt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112298"/>
      </p:ext>
    </p:extLst>
  </p:cSld>
  <p:clrMapOvr>
    <a:masterClrMapping/>
  </p:clrMapOvr>
  <p:transition spd="slow">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0571" y="4331223"/>
            <a:ext cx="3219899" cy="2086266"/>
          </a:xfrm>
          <a:prstGeom prst="rect">
            <a:avLst/>
          </a:prstGeom>
        </p:spPr>
      </p:pic>
      <p:sp>
        <p:nvSpPr>
          <p:cNvPr id="3" name="CuadroTexto 2"/>
          <p:cNvSpPr txBox="1"/>
          <p:nvPr/>
        </p:nvSpPr>
        <p:spPr>
          <a:xfrm>
            <a:off x="4868878" y="3881063"/>
            <a:ext cx="5692934" cy="2862322"/>
          </a:xfrm>
          <a:prstGeom prst="rect">
            <a:avLst/>
          </a:prstGeom>
          <a:noFill/>
        </p:spPr>
        <p:txBody>
          <a:bodyPr wrap="square" rtlCol="0">
            <a:spAutoFit/>
          </a:bodyPr>
          <a:lstStyle/>
          <a:p>
            <a:pPr algn="ctr"/>
            <a:r>
              <a:rPr lang="es-ES" b="1" u="sng" dirty="0">
                <a:solidFill>
                  <a:srgbClr val="C00000"/>
                </a:solidFill>
              </a:rPr>
              <a:t>Propiedades</a:t>
            </a:r>
          </a:p>
          <a:p>
            <a:pPr algn="ctr"/>
            <a:endParaRPr lang="es-ES" b="1" u="sng" dirty="0">
              <a:solidFill>
                <a:srgbClr val="C00000"/>
              </a:solidFill>
            </a:endParaRPr>
          </a:p>
          <a:p>
            <a:pPr marL="285750" indent="-285750">
              <a:buFont typeface="Arial" panose="020B0604020202020204" pitchFamily="34" charset="0"/>
              <a:buChar char="•"/>
            </a:pPr>
            <a:r>
              <a:rPr lang="es-ES" dirty="0"/>
              <a:t>Tiene forma de campana con centro en 0.</a:t>
            </a:r>
          </a:p>
          <a:p>
            <a:pPr marL="285750" indent="-285750">
              <a:buFont typeface="Arial" panose="020B0604020202020204" pitchFamily="34" charset="0"/>
              <a:buChar char="•"/>
            </a:pPr>
            <a:r>
              <a:rPr lang="es-ES" dirty="0"/>
              <a:t>Cada curva t, está más dispersa que la curva normal estándar z.</a:t>
            </a:r>
          </a:p>
          <a:p>
            <a:pPr marL="285750" indent="-285750">
              <a:buFont typeface="Arial" panose="020B0604020202020204" pitchFamily="34" charset="0"/>
              <a:buChar char="•"/>
            </a:pPr>
            <a:r>
              <a:rPr lang="es-ES" dirty="0"/>
              <a:t>A medida que  aumentan los </a:t>
            </a:r>
            <a:r>
              <a:rPr lang="es-ES" dirty="0" err="1"/>
              <a:t>gl</a:t>
            </a:r>
            <a:r>
              <a:rPr lang="es-ES" dirty="0"/>
              <a:t>, la dispersión de la curva t correspondiente disminuye.</a:t>
            </a:r>
          </a:p>
          <a:p>
            <a:pPr marL="285750" indent="-285750">
              <a:buFont typeface="Arial" panose="020B0604020202020204" pitchFamily="34" charset="0"/>
              <a:buChar char="•"/>
            </a:pPr>
            <a:r>
              <a:rPr lang="es-ES" dirty="0"/>
              <a:t>Cuando los </a:t>
            </a:r>
            <a:r>
              <a:rPr lang="es-ES" dirty="0" err="1"/>
              <a:t>gl</a:t>
            </a:r>
            <a:r>
              <a:rPr lang="es-ES" dirty="0"/>
              <a:t> → ∞ (n&gt;30) la curva t se acerca a Z.</a:t>
            </a:r>
          </a:p>
        </p:txBody>
      </p:sp>
      <p:sp>
        <p:nvSpPr>
          <p:cNvPr id="4" name="CuadroTexto 3"/>
          <p:cNvSpPr txBox="1"/>
          <p:nvPr/>
        </p:nvSpPr>
        <p:spPr>
          <a:xfrm>
            <a:off x="1919536" y="3212977"/>
            <a:ext cx="2072766" cy="1015663"/>
          </a:xfrm>
          <a:prstGeom prst="rect">
            <a:avLst/>
          </a:prstGeom>
          <a:noFill/>
        </p:spPr>
        <p:txBody>
          <a:bodyPr wrap="square" rtlCol="0">
            <a:spAutoFit/>
          </a:bodyPr>
          <a:lstStyle/>
          <a:p>
            <a:pPr algn="ctr"/>
            <a:r>
              <a:rPr lang="es-ES" dirty="0">
                <a:solidFill>
                  <a:srgbClr val="C00000"/>
                </a:solidFill>
              </a:rPr>
              <a:t>Dependen de los grados de libertad (</a:t>
            </a:r>
            <a:r>
              <a:rPr lang="es-ES" dirty="0" err="1">
                <a:solidFill>
                  <a:srgbClr val="C00000"/>
                </a:solidFill>
              </a:rPr>
              <a:t>gl</a:t>
            </a:r>
            <a:r>
              <a:rPr lang="es-ES" dirty="0">
                <a:solidFill>
                  <a:srgbClr val="C00000"/>
                </a:solidFill>
              </a:rPr>
              <a:t>=n-1)</a:t>
            </a:r>
          </a:p>
        </p:txBody>
      </p:sp>
      <p:sp>
        <p:nvSpPr>
          <p:cNvPr id="7" name="CuadroTexto 6"/>
          <p:cNvSpPr txBox="1"/>
          <p:nvPr/>
        </p:nvSpPr>
        <p:spPr>
          <a:xfrm>
            <a:off x="1631504" y="159030"/>
            <a:ext cx="8496944" cy="461665"/>
          </a:xfrm>
          <a:prstGeom prst="rect">
            <a:avLst/>
          </a:prstGeom>
          <a:solidFill>
            <a:schemeClr val="accent2">
              <a:lumMod val="20000"/>
              <a:lumOff val="80000"/>
            </a:schemeClr>
          </a:solidFill>
        </p:spPr>
        <p:txBody>
          <a:bodyPr wrap="square" rtlCol="0">
            <a:spAutoFit/>
          </a:bodyPr>
          <a:lstStyle/>
          <a:p>
            <a:r>
              <a:rPr lang="es-ES" sz="2400" b="1" dirty="0">
                <a:solidFill>
                  <a:srgbClr val="C00000"/>
                </a:solidFill>
              </a:rPr>
              <a:t>Distribución t – </a:t>
            </a:r>
            <a:r>
              <a:rPr lang="es-ES" sz="2400" b="1" dirty="0" err="1">
                <a:solidFill>
                  <a:srgbClr val="C00000"/>
                </a:solidFill>
              </a:rPr>
              <a:t>student</a:t>
            </a:r>
            <a:r>
              <a:rPr lang="es-ES" sz="2400" b="1" dirty="0">
                <a:solidFill>
                  <a:srgbClr val="C00000"/>
                </a:solidFill>
              </a:rPr>
              <a:t> (</a:t>
            </a:r>
            <a:r>
              <a:rPr lang="es-ES" sz="2400" dirty="0"/>
              <a:t>William S. </a:t>
            </a:r>
            <a:r>
              <a:rPr lang="es-ES" sz="2400" dirty="0" err="1"/>
              <a:t>Gosset</a:t>
            </a:r>
            <a:r>
              <a:rPr lang="es-ES" sz="2400" dirty="0"/>
              <a:t> en 1908)</a:t>
            </a:r>
            <a:endParaRPr lang="es-ES" sz="2400" b="1" dirty="0">
              <a:solidFill>
                <a:srgbClr val="C00000"/>
              </a:solidFill>
            </a:endParaRPr>
          </a:p>
        </p:txBody>
      </p:sp>
      <p:sp>
        <p:nvSpPr>
          <p:cNvPr id="8" name="CuadroTexto 7"/>
          <p:cNvSpPr txBox="1"/>
          <p:nvPr/>
        </p:nvSpPr>
        <p:spPr>
          <a:xfrm>
            <a:off x="1919537" y="653014"/>
            <a:ext cx="7904721" cy="2246769"/>
          </a:xfrm>
          <a:prstGeom prst="rect">
            <a:avLst/>
          </a:prstGeom>
          <a:noFill/>
        </p:spPr>
        <p:txBody>
          <a:bodyPr wrap="square" rtlCol="0">
            <a:spAutoFit/>
          </a:bodyPr>
          <a:lstStyle/>
          <a:p>
            <a:pPr algn="just"/>
            <a:r>
              <a:rPr lang="es-ES" dirty="0"/>
              <a:t>Publicaba bajo el pseudónimo de “</a:t>
            </a:r>
            <a:r>
              <a:rPr lang="es-ES" dirty="0" err="1"/>
              <a:t>Student</a:t>
            </a:r>
            <a:r>
              <a:rPr lang="es-ES" dirty="0"/>
              <a:t>” mientras trabajaba para la cervecería </a:t>
            </a:r>
            <a:r>
              <a:rPr lang="es-ES" dirty="0" err="1"/>
              <a:t>Guinnes</a:t>
            </a:r>
            <a:r>
              <a:rPr lang="es-ES" dirty="0"/>
              <a:t> en Irlanda. Está diseñada para probar hipótesis en estudios con muestras pequeñas (menores de 30). La distribución t de </a:t>
            </a:r>
            <a:r>
              <a:rPr lang="es-ES" dirty="0" err="1"/>
              <a:t>student</a:t>
            </a:r>
            <a:r>
              <a:rPr lang="es-ES" dirty="0"/>
              <a:t> se define como el cociente entre la Normal Tipificada y la raíz cuadrada de una distribución </a:t>
            </a:r>
            <a:r>
              <a:rPr lang="es-ES" dirty="0" err="1"/>
              <a:t>chi</a:t>
            </a:r>
            <a:r>
              <a:rPr lang="es-ES" dirty="0"/>
              <a:t> – cuadrado dividida por los grados de libertad.</a:t>
            </a:r>
          </a:p>
          <a:p>
            <a:pPr algn="just"/>
            <a:endParaRPr lang="es-ES" dirty="0"/>
          </a:p>
        </p:txBody>
      </p:sp>
      <mc:AlternateContent xmlns:mc="http://schemas.openxmlformats.org/markup-compatibility/2006" xmlns:a14="http://schemas.microsoft.com/office/drawing/2010/main">
        <mc:Choice Requires="a14">
          <p:sp>
            <p:nvSpPr>
              <p:cNvPr id="10" name="CuadroTexto 9"/>
              <p:cNvSpPr txBox="1"/>
              <p:nvPr/>
            </p:nvSpPr>
            <p:spPr>
              <a:xfrm>
                <a:off x="7247293" y="2711701"/>
                <a:ext cx="2017059" cy="911916"/>
              </a:xfrm>
              <a:prstGeom prst="rect">
                <a:avLst/>
              </a:prstGeom>
              <a:noFill/>
              <a:ln w="28575">
                <a:noFill/>
              </a:ln>
            </p:spPr>
            <p:txBody>
              <a:bodyPr wrap="square" lIns="0" tIns="0" rIns="0" bIns="0" rtlCol="0">
                <a:spAutoFit/>
              </a:bodyPr>
              <a:lstStyle/>
              <a:p>
                <a:r>
                  <a:rPr lang="es-ES" sz="3200" b="1" dirty="0">
                    <a:solidFill>
                      <a:srgbClr val="C00000"/>
                    </a:solidFill>
                  </a:rPr>
                  <a:t>t=</a:t>
                </a:r>
                <a14:m>
                  <m:oMath xmlns:m="http://schemas.openxmlformats.org/officeDocument/2006/math">
                    <m:f>
                      <m:fPr>
                        <m:ctrlPr>
                          <a:rPr lang="es-ES" sz="3200" b="1" i="1">
                            <a:solidFill>
                              <a:srgbClr val="C00000"/>
                            </a:solidFill>
                            <a:latin typeface="Cambria Math" panose="02040503050406030204" pitchFamily="18" charset="0"/>
                          </a:rPr>
                        </m:ctrlPr>
                      </m:fPr>
                      <m:num>
                        <m:acc>
                          <m:accPr>
                            <m:chr m:val="̅"/>
                            <m:ctrlPr>
                              <a:rPr lang="es-ES" sz="3200" b="1" i="1">
                                <a:solidFill>
                                  <a:srgbClr val="C00000"/>
                                </a:solidFill>
                                <a:latin typeface="Cambria Math" panose="02040503050406030204" pitchFamily="18" charset="0"/>
                              </a:rPr>
                            </m:ctrlPr>
                          </m:accPr>
                          <m:e>
                            <m:r>
                              <a:rPr lang="es-ES" sz="3200" b="1" i="1">
                                <a:solidFill>
                                  <a:srgbClr val="C00000"/>
                                </a:solidFill>
                                <a:latin typeface="Cambria Math" panose="02040503050406030204" pitchFamily="18" charset="0"/>
                              </a:rPr>
                              <m:t>𝒙</m:t>
                            </m:r>
                          </m:e>
                        </m:acc>
                        <m:r>
                          <a:rPr lang="es-ES" sz="3200" b="1" i="1">
                            <a:solidFill>
                              <a:srgbClr val="C00000"/>
                            </a:solidFill>
                            <a:latin typeface="Cambria Math" panose="02040503050406030204" pitchFamily="18" charset="0"/>
                          </a:rPr>
                          <m:t>−</m:t>
                        </m:r>
                        <m:r>
                          <a:rPr lang="es-ES" sz="3200" b="1" i="1">
                            <a:solidFill>
                              <a:srgbClr val="C00000"/>
                            </a:solidFill>
                            <a:latin typeface="Cambria Math" panose="02040503050406030204" pitchFamily="18" charset="0"/>
                            <a:ea typeface="Cambria Math" panose="02040503050406030204" pitchFamily="18" charset="0"/>
                          </a:rPr>
                          <m:t>𝝁</m:t>
                        </m:r>
                      </m:num>
                      <m:den>
                        <m:f>
                          <m:fPr>
                            <m:ctrlPr>
                              <a:rPr lang="es-ES" sz="3200" b="1" i="1">
                                <a:solidFill>
                                  <a:srgbClr val="C00000"/>
                                </a:solidFill>
                                <a:latin typeface="Cambria Math" panose="02040503050406030204" pitchFamily="18" charset="0"/>
                              </a:rPr>
                            </m:ctrlPr>
                          </m:fPr>
                          <m:num>
                            <m:r>
                              <a:rPr lang="es-ES" sz="3200" b="1" i="1">
                                <a:solidFill>
                                  <a:srgbClr val="C00000"/>
                                </a:solidFill>
                                <a:latin typeface="Cambria Math" panose="02040503050406030204" pitchFamily="18" charset="0"/>
                              </a:rPr>
                              <m:t>𝒔</m:t>
                            </m:r>
                          </m:num>
                          <m:den>
                            <m:rad>
                              <m:radPr>
                                <m:degHide m:val="on"/>
                                <m:ctrlPr>
                                  <a:rPr lang="es-ES" sz="3200" b="1" i="1">
                                    <a:solidFill>
                                      <a:srgbClr val="C00000"/>
                                    </a:solidFill>
                                    <a:latin typeface="Cambria Math" panose="02040503050406030204" pitchFamily="18" charset="0"/>
                                  </a:rPr>
                                </m:ctrlPr>
                              </m:radPr>
                              <m:deg/>
                              <m:e>
                                <m:r>
                                  <a:rPr lang="es-ES" sz="3200" b="1" i="1">
                                    <a:solidFill>
                                      <a:srgbClr val="C00000"/>
                                    </a:solidFill>
                                    <a:latin typeface="Cambria Math" panose="02040503050406030204" pitchFamily="18" charset="0"/>
                                  </a:rPr>
                                  <m:t>𝒏</m:t>
                                </m:r>
                              </m:e>
                            </m:rad>
                          </m:den>
                        </m:f>
                      </m:den>
                    </m:f>
                  </m:oMath>
                </a14:m>
                <a:endParaRPr lang="es-ES" sz="3200" b="1" dirty="0">
                  <a:solidFill>
                    <a:srgbClr val="C00000"/>
                  </a:solidFill>
                </a:endParaRPr>
              </a:p>
            </p:txBody>
          </p:sp>
        </mc:Choice>
        <mc:Fallback xmlns="">
          <p:sp>
            <p:nvSpPr>
              <p:cNvPr id="10" name="CuadroTexto 9"/>
              <p:cNvSpPr txBox="1">
                <a:spLocks noRot="1" noChangeAspect="1" noMove="1" noResize="1" noEditPoints="1" noAdjustHandles="1" noChangeArrowheads="1" noChangeShapeType="1" noTextEdit="1"/>
              </p:cNvSpPr>
              <p:nvPr/>
            </p:nvSpPr>
            <p:spPr>
              <a:xfrm>
                <a:off x="5723292" y="2711701"/>
                <a:ext cx="2017059" cy="911916"/>
              </a:xfrm>
              <a:prstGeom prst="rect">
                <a:avLst/>
              </a:prstGeom>
              <a:blipFill>
                <a:blip r:embed="rId3"/>
                <a:stretch>
                  <a:fillRect l="-12387" t="-3356"/>
                </a:stretch>
              </a:blipFill>
              <a:ln w="28575">
                <a:noFill/>
              </a:ln>
            </p:spPr>
            <p:txBody>
              <a:bodyPr/>
              <a:lstStyle/>
              <a:p>
                <a:r>
                  <a:rPr lang="en-US">
                    <a:noFill/>
                  </a:rPr>
                  <a:t> </a:t>
                </a:r>
              </a:p>
            </p:txBody>
          </p:sp>
        </mc:Fallback>
      </mc:AlternateContent>
      <p:sp>
        <p:nvSpPr>
          <p:cNvPr id="11" name="CuadroTexto 10"/>
          <p:cNvSpPr txBox="1"/>
          <p:nvPr/>
        </p:nvSpPr>
        <p:spPr>
          <a:xfrm>
            <a:off x="3071665" y="6309320"/>
            <a:ext cx="360040" cy="400110"/>
          </a:xfrm>
          <a:prstGeom prst="rect">
            <a:avLst/>
          </a:prstGeom>
          <a:noFill/>
        </p:spPr>
        <p:txBody>
          <a:bodyPr wrap="square" rtlCol="0">
            <a:spAutoFit/>
          </a:bodyPr>
          <a:lstStyle/>
          <a:p>
            <a:r>
              <a:rPr lang="es-ES" dirty="0"/>
              <a:t>0</a:t>
            </a:r>
          </a:p>
        </p:txBody>
      </p:sp>
    </p:spTree>
    <p:extLst>
      <p:ext uri="{BB962C8B-B14F-4D97-AF65-F5344CB8AC3E}">
        <p14:creationId xmlns:p14="http://schemas.microsoft.com/office/powerpoint/2010/main" val="2099582350"/>
      </p:ext>
    </p:extLst>
  </p:cSld>
  <p:clrMapOvr>
    <a:masterClrMapping/>
  </p:clrMapOvr>
  <p:transition spd="slow">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1631504" y="732766"/>
            <a:ext cx="8856984" cy="3046988"/>
          </a:xfrm>
          <a:prstGeom prst="rect">
            <a:avLst/>
          </a:prstGeom>
          <a:noFill/>
        </p:spPr>
        <p:txBody>
          <a:bodyPr wrap="square" rtlCol="0">
            <a:spAutoFit/>
          </a:bodyPr>
          <a:lstStyle/>
          <a:p>
            <a:pPr algn="just"/>
            <a:r>
              <a:rPr lang="es-ES" sz="2400" dirty="0"/>
              <a:t>Esta distribución deriva de la normal.</a:t>
            </a:r>
          </a:p>
          <a:p>
            <a:pPr algn="just"/>
            <a:r>
              <a:rPr lang="es-ES" sz="2400" dirty="0"/>
              <a:t>Surge cuando tenemos n variables independientes, que siguen aproximadamente una distribución normal estándar (X1, X2, …,</a:t>
            </a:r>
            <a:r>
              <a:rPr lang="es-ES" sz="2400" dirty="0" err="1"/>
              <a:t>Xn</a:t>
            </a:r>
            <a:r>
              <a:rPr lang="es-ES" sz="2400" dirty="0"/>
              <a:t>). La variable  resultante de sumar los cuadrados de éstas, sigue una distribución Ji cuadrado con n grados de libertad. Se caracteriza por el número de normales tipificadas independientes que entran en su composición. Se denota como:</a:t>
            </a:r>
          </a:p>
        </p:txBody>
      </p:sp>
      <p:sp>
        <p:nvSpPr>
          <p:cNvPr id="9" name="CuadroTexto 8"/>
          <p:cNvSpPr txBox="1"/>
          <p:nvPr/>
        </p:nvSpPr>
        <p:spPr>
          <a:xfrm>
            <a:off x="1631504" y="159030"/>
            <a:ext cx="4176464" cy="461665"/>
          </a:xfrm>
          <a:prstGeom prst="rect">
            <a:avLst/>
          </a:prstGeom>
          <a:solidFill>
            <a:schemeClr val="accent2">
              <a:lumMod val="20000"/>
              <a:lumOff val="80000"/>
            </a:schemeClr>
          </a:solidFill>
        </p:spPr>
        <p:txBody>
          <a:bodyPr wrap="square" rtlCol="0">
            <a:spAutoFit/>
          </a:bodyPr>
          <a:lstStyle/>
          <a:p>
            <a:r>
              <a:rPr lang="es-ES" sz="2400" b="1" dirty="0">
                <a:solidFill>
                  <a:srgbClr val="C00000"/>
                </a:solidFill>
              </a:rPr>
              <a:t>Distribución Chi Cuadrado</a:t>
            </a:r>
          </a:p>
        </p:txBody>
      </p:sp>
      <mc:AlternateContent xmlns:mc="http://schemas.openxmlformats.org/markup-compatibility/2006" xmlns:a14="http://schemas.microsoft.com/office/drawing/2010/main">
        <mc:Choice Requires="a14">
          <p:sp>
            <p:nvSpPr>
              <p:cNvPr id="22" name="CuadroTexto 21"/>
              <p:cNvSpPr txBox="1"/>
              <p:nvPr/>
            </p:nvSpPr>
            <p:spPr>
              <a:xfrm>
                <a:off x="6384032" y="3861048"/>
                <a:ext cx="3003964" cy="369332"/>
              </a:xfrm>
              <a:prstGeom prst="rect">
                <a:avLst/>
              </a:prstGeom>
              <a:noFill/>
            </p:spPr>
            <p:txBody>
              <a:bodyPr wrap="none" lIns="0" tIns="0" rIns="0" bIns="0" rtlCol="0">
                <a:spAutoFit/>
              </a:bodyPr>
              <a:lstStyle/>
              <a:p>
                <a14:m>
                  <m:oMath xmlns:m="http://schemas.openxmlformats.org/officeDocument/2006/math">
                    <m:r>
                      <a:rPr lang="es-ES" sz="2400" i="1">
                        <a:latin typeface="Cambria Math" panose="02040503050406030204" pitchFamily="18" charset="0"/>
                      </a:rPr>
                      <m:t>𝑥</m:t>
                    </m:r>
                    <m:r>
                      <a:rPr lang="es-ES" sz="2400" i="1">
                        <a:latin typeface="Cambria Math" panose="02040503050406030204" pitchFamily="18" charset="0"/>
                        <a:ea typeface="Cambria Math" panose="02040503050406030204" pitchFamily="18" charset="0"/>
                      </a:rPr>
                      <m:t>~</m:t>
                    </m:r>
                    <m:sSup>
                      <m:sSupPr>
                        <m:ctrlPr>
                          <a:rPr lang="es-ES" sz="2400" i="1">
                            <a:latin typeface="Cambria Math" panose="02040503050406030204" pitchFamily="18" charset="0"/>
                            <a:ea typeface="Cambria Math" panose="02040503050406030204" pitchFamily="18" charset="0"/>
                          </a:rPr>
                        </m:ctrlPr>
                      </m:sSupPr>
                      <m:e>
                        <m:r>
                          <a:rPr lang="es-ES" sz="2400" i="1">
                            <a:latin typeface="Cambria Math" panose="02040503050406030204" pitchFamily="18" charset="0"/>
                            <a:ea typeface="Cambria Math" panose="02040503050406030204" pitchFamily="18" charset="0"/>
                          </a:rPr>
                          <m:t>𝑋</m:t>
                        </m:r>
                      </m:e>
                      <m:sup>
                        <m:r>
                          <a:rPr lang="es-ES" sz="2400" i="1">
                            <a:latin typeface="Cambria Math" panose="02040503050406030204" pitchFamily="18" charset="0"/>
                            <a:ea typeface="Cambria Math" panose="02040503050406030204" pitchFamily="18" charset="0"/>
                          </a:rPr>
                          <m:t>2</m:t>
                        </m:r>
                      </m:sup>
                    </m:sSup>
                    <m:r>
                      <a:rPr lang="es-ES" sz="2400">
                        <a:latin typeface="Cambria Math" panose="02040503050406030204" pitchFamily="18" charset="0"/>
                        <a:ea typeface="Cambria Math" panose="02040503050406030204" pitchFamily="18" charset="0"/>
                      </a:rPr>
                      <m:t>(</m:t>
                    </m:r>
                  </m:oMath>
                </a14:m>
                <a:r>
                  <a:rPr lang="es-ES" sz="2400" dirty="0" err="1"/>
                  <a:t>n;gl</a:t>
                </a:r>
                <a:r>
                  <a:rPr lang="es-ES" sz="2400" dirty="0"/>
                  <a:t>) </a:t>
                </a:r>
                <a:r>
                  <a:rPr lang="es-ES" dirty="0" err="1"/>
                  <a:t>gl</a:t>
                </a:r>
                <a:r>
                  <a:rPr lang="es-ES" dirty="0"/>
                  <a:t>=(f-1)*(c-1)</a:t>
                </a:r>
              </a:p>
            </p:txBody>
          </p:sp>
        </mc:Choice>
        <mc:Fallback xmlns="">
          <p:sp>
            <p:nvSpPr>
              <p:cNvPr id="22" name="CuadroTexto 21"/>
              <p:cNvSpPr txBox="1">
                <a:spLocks noRot="1" noChangeAspect="1" noMove="1" noResize="1" noEditPoints="1" noAdjustHandles="1" noChangeArrowheads="1" noChangeShapeType="1" noTextEdit="1"/>
              </p:cNvSpPr>
              <p:nvPr/>
            </p:nvSpPr>
            <p:spPr>
              <a:xfrm>
                <a:off x="4860032" y="3861048"/>
                <a:ext cx="3003964" cy="369332"/>
              </a:xfrm>
              <a:prstGeom prst="rect">
                <a:avLst/>
              </a:prstGeom>
              <a:blipFill>
                <a:blip r:embed="rId2"/>
                <a:stretch>
                  <a:fillRect l="-2434" t="-22951" r="-4868" b="-50820"/>
                </a:stretch>
              </a:blipFill>
            </p:spPr>
            <p:txBody>
              <a:bodyPr/>
              <a:lstStyle/>
              <a:p>
                <a:r>
                  <a:rPr lang="en-US">
                    <a:noFill/>
                  </a:rPr>
                  <a:t> </a:t>
                </a:r>
              </a:p>
            </p:txBody>
          </p:sp>
        </mc:Fallback>
      </mc:AlternateContent>
      <p:pic>
        <p:nvPicPr>
          <p:cNvPr id="24" name="Imagen 23"/>
          <p:cNvPicPr>
            <a:picLocks noChangeAspect="1"/>
          </p:cNvPicPr>
          <p:nvPr/>
        </p:nvPicPr>
        <p:blipFill>
          <a:blip r:embed="rId3"/>
          <a:stretch>
            <a:fillRect/>
          </a:stretch>
        </p:blipFill>
        <p:spPr>
          <a:xfrm>
            <a:off x="1702694" y="4230381"/>
            <a:ext cx="4105275" cy="2447925"/>
          </a:xfrm>
          <a:prstGeom prst="rect">
            <a:avLst/>
          </a:prstGeom>
        </p:spPr>
      </p:pic>
      <p:sp>
        <p:nvSpPr>
          <p:cNvPr id="25" name="CuadroTexto 24"/>
          <p:cNvSpPr txBox="1"/>
          <p:nvPr/>
        </p:nvSpPr>
        <p:spPr>
          <a:xfrm>
            <a:off x="5886205" y="4369981"/>
            <a:ext cx="4391669" cy="1938992"/>
          </a:xfrm>
          <a:prstGeom prst="rect">
            <a:avLst/>
          </a:prstGeom>
          <a:noFill/>
        </p:spPr>
        <p:txBody>
          <a:bodyPr wrap="square" rtlCol="0">
            <a:spAutoFit/>
          </a:bodyPr>
          <a:lstStyle/>
          <a:p>
            <a:r>
              <a:rPr lang="es-ES" b="1" dirty="0">
                <a:solidFill>
                  <a:srgbClr val="C00000"/>
                </a:solidFill>
              </a:rPr>
              <a:t>Propiedades</a:t>
            </a:r>
            <a:r>
              <a:rPr lang="es-ES" dirty="0"/>
              <a:t>:</a:t>
            </a:r>
          </a:p>
          <a:p>
            <a:pPr marL="342900" indent="-342900">
              <a:buFont typeface="Arial" panose="020B0604020202020204" pitchFamily="34" charset="0"/>
              <a:buChar char="•"/>
            </a:pPr>
            <a:r>
              <a:rPr lang="es-ES" dirty="0"/>
              <a:t>Solo toma valores positivos.</a:t>
            </a:r>
          </a:p>
          <a:p>
            <a:pPr marL="342900" indent="-342900">
              <a:buFont typeface="Arial" panose="020B0604020202020204" pitchFamily="34" charset="0"/>
              <a:buChar char="•"/>
            </a:pPr>
            <a:r>
              <a:rPr lang="es-ES" dirty="0"/>
              <a:t> Es asimétrica. </a:t>
            </a:r>
          </a:p>
          <a:p>
            <a:pPr marL="342900" indent="-342900">
              <a:buFont typeface="Arial" panose="020B0604020202020204" pitchFamily="34" charset="0"/>
              <a:buChar char="•"/>
            </a:pPr>
            <a:r>
              <a:rPr lang="es-ES" dirty="0"/>
              <a:t>Depende de los grados de libertad (</a:t>
            </a:r>
            <a:r>
              <a:rPr lang="es-ES" dirty="0" err="1"/>
              <a:t>gl</a:t>
            </a:r>
            <a:r>
              <a:rPr lang="es-ES" dirty="0"/>
              <a:t>). Cuando los </a:t>
            </a:r>
            <a:r>
              <a:rPr lang="es-ES" dirty="0" err="1"/>
              <a:t>gl</a:t>
            </a:r>
            <a:r>
              <a:rPr lang="es-ES" dirty="0"/>
              <a:t> aumentan la curva se suaviza. </a:t>
            </a:r>
          </a:p>
        </p:txBody>
      </p:sp>
    </p:spTree>
    <p:extLst>
      <p:ext uri="{BB962C8B-B14F-4D97-AF65-F5344CB8AC3E}">
        <p14:creationId xmlns:p14="http://schemas.microsoft.com/office/powerpoint/2010/main" val="617123230"/>
      </p:ext>
    </p:extLst>
  </p:cSld>
  <p:clrMapOvr>
    <a:masterClrMapping/>
  </p:clrMapOvr>
  <p:transition spd="slow">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439816" y="188640"/>
            <a:ext cx="2520280" cy="400110"/>
          </a:xfrm>
          <a:prstGeom prst="rect">
            <a:avLst/>
          </a:prstGeom>
          <a:solidFill>
            <a:schemeClr val="accent1">
              <a:lumMod val="20000"/>
              <a:lumOff val="80000"/>
            </a:schemeClr>
          </a:solidFill>
        </p:spPr>
        <p:txBody>
          <a:bodyPr wrap="square" rtlCol="0">
            <a:spAutoFit/>
          </a:bodyPr>
          <a:lstStyle/>
          <a:p>
            <a:r>
              <a:rPr lang="es-ES" b="1" dirty="0"/>
              <a:t>  CONCLUSIONES</a:t>
            </a:r>
          </a:p>
        </p:txBody>
      </p:sp>
      <p:sp>
        <p:nvSpPr>
          <p:cNvPr id="3" name="CuadroTexto 2"/>
          <p:cNvSpPr txBox="1"/>
          <p:nvPr/>
        </p:nvSpPr>
        <p:spPr>
          <a:xfrm>
            <a:off x="1847528" y="1196753"/>
            <a:ext cx="8640960" cy="4893647"/>
          </a:xfrm>
          <a:prstGeom prst="rect">
            <a:avLst/>
          </a:prstGeom>
          <a:noFill/>
        </p:spPr>
        <p:txBody>
          <a:bodyPr wrap="square" rtlCol="0">
            <a:spAutoFit/>
          </a:bodyPr>
          <a:lstStyle/>
          <a:p>
            <a:pPr marL="342900" indent="-342900" algn="just">
              <a:buFont typeface="Wingdings" panose="05000000000000000000" pitchFamily="2" charset="2"/>
              <a:buChar char="ü"/>
            </a:pPr>
            <a:r>
              <a:rPr lang="es-CU" sz="2400" dirty="0">
                <a:latin typeface="Tahoma" panose="020B0604030504040204" pitchFamily="34" charset="0"/>
                <a:ea typeface="Tahoma" panose="020B0604030504040204" pitchFamily="34" charset="0"/>
                <a:cs typeface="Tahoma" panose="020B0604030504040204" pitchFamily="34" charset="0"/>
              </a:rPr>
              <a:t>La variable aleatoria hace corresponder cada uno de los posibles resultados de un experimento aleatoria con número real, lo que permite la realización de operaciones aritméticas y facilitar el manejo de los datos. La VA se clasifica en  disreta o continua.</a:t>
            </a:r>
          </a:p>
          <a:p>
            <a:pPr algn="just"/>
            <a:endParaRPr lang="es-CU" sz="2400" dirty="0">
              <a:latin typeface="Tahoma" panose="020B0604030504040204" pitchFamily="34" charset="0"/>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ü"/>
            </a:pPr>
            <a:r>
              <a:rPr lang="es-ES" sz="2400" dirty="0"/>
              <a:t>El conocimiento acerca de las probabilidades  de los procesos y fenómenos de la vida práctica, nos permiten hacer inferencias y predicciones futuras sobre el comportamiento  de dichos fenómenos, lo que, a su vez, es útil para tomar medidas de prevención y protección específica.</a:t>
            </a:r>
          </a:p>
          <a:p>
            <a:pPr marL="342900" indent="-342900" algn="just">
              <a:buFont typeface="Wingdings" panose="05000000000000000000" pitchFamily="2" charset="2"/>
              <a:buChar char="ü"/>
            </a:pPr>
            <a:endParaRPr lang="es-E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76476178"/>
      </p:ext>
    </p:extLst>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CuadroTexto"/>
          <p:cNvSpPr txBox="1">
            <a:spLocks noChangeArrowheads="1"/>
          </p:cNvSpPr>
          <p:nvPr/>
        </p:nvSpPr>
        <p:spPr bwMode="auto">
          <a:xfrm>
            <a:off x="2733329" y="12778"/>
            <a:ext cx="5500688" cy="64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s-ES" sz="2400" b="1" u="sng" dirty="0"/>
              <a:t>Estadística Descriptiva</a:t>
            </a:r>
            <a:r>
              <a:rPr lang="es-ES" sz="2400" b="1" dirty="0"/>
              <a:t>: </a:t>
            </a:r>
          </a:p>
          <a:p>
            <a:pPr eaLnBrk="1" hangingPunct="1"/>
            <a:endParaRPr lang="es-ES" dirty="0"/>
          </a:p>
          <a:p>
            <a:pPr eaLnBrk="1" hangingPunct="1"/>
            <a:r>
              <a:rPr lang="es-ES" sz="2400" dirty="0"/>
              <a:t>Procedimientos para la elaboración primaria de los datos, en la que se incluyen el resumen y presentación de la información.</a:t>
            </a:r>
          </a:p>
          <a:p>
            <a:pPr eaLnBrk="1" hangingPunct="1"/>
            <a:endParaRPr lang="es-ES" sz="2400" dirty="0"/>
          </a:p>
          <a:p>
            <a:pPr eaLnBrk="1" hangingPunct="1"/>
            <a:r>
              <a:rPr lang="es-ES" sz="2400" dirty="0" err="1"/>
              <a:t>Ej</a:t>
            </a:r>
            <a:r>
              <a:rPr lang="es-ES" sz="2400" dirty="0"/>
              <a:t>: Distribuciones de frecuencias</a:t>
            </a:r>
          </a:p>
          <a:p>
            <a:pPr eaLnBrk="1" hangingPunct="1"/>
            <a:endParaRPr lang="es-ES" dirty="0"/>
          </a:p>
          <a:p>
            <a:pPr eaLnBrk="1" hangingPunct="1"/>
            <a:endParaRPr lang="es-ES" sz="2400" b="1" u="sng" dirty="0"/>
          </a:p>
          <a:p>
            <a:pPr eaLnBrk="1" hangingPunct="1"/>
            <a:r>
              <a:rPr lang="es-ES" sz="2400" b="1" u="sng" dirty="0"/>
              <a:t>Estadística Inferencial</a:t>
            </a:r>
            <a:r>
              <a:rPr lang="es-ES" sz="2400" b="1" dirty="0"/>
              <a:t>: </a:t>
            </a:r>
          </a:p>
          <a:p>
            <a:pPr eaLnBrk="1" hangingPunct="1"/>
            <a:endParaRPr lang="es-ES" dirty="0"/>
          </a:p>
          <a:p>
            <a:pPr eaLnBrk="1" hangingPunct="1"/>
            <a:r>
              <a:rPr lang="es-ES" sz="2400" dirty="0"/>
              <a:t>Estudio de una población a partir de    generalizaciones que se hacen de una muestra al azar extraída de la misma.</a:t>
            </a:r>
          </a:p>
          <a:p>
            <a:pPr eaLnBrk="1" hangingPunct="1"/>
            <a:endParaRPr lang="es-ES" sz="2400" dirty="0"/>
          </a:p>
          <a:p>
            <a:pPr eaLnBrk="1" hangingPunct="1"/>
            <a:r>
              <a:rPr lang="es-ES" sz="2400" dirty="0" err="1"/>
              <a:t>Ej</a:t>
            </a:r>
            <a:r>
              <a:rPr lang="es-ES" sz="2400" dirty="0"/>
              <a:t>:  Técnicas de muestreo</a:t>
            </a:r>
          </a:p>
          <a:p>
            <a:pPr eaLnBrk="1" hangingPunct="1"/>
            <a:endParaRPr lang="es-ES" dirty="0"/>
          </a:p>
        </p:txBody>
      </p:sp>
      <p:sp>
        <p:nvSpPr>
          <p:cNvPr id="8195" name="2 CuadroTexto"/>
          <p:cNvSpPr txBox="1">
            <a:spLocks noChangeArrowheads="1"/>
          </p:cNvSpPr>
          <p:nvPr/>
        </p:nvSpPr>
        <p:spPr bwMode="auto">
          <a:xfrm>
            <a:off x="119336" y="2276873"/>
            <a:ext cx="2571750" cy="523875"/>
          </a:xfrm>
          <a:prstGeom prst="rect">
            <a:avLst/>
          </a:prstGeom>
          <a:noFill/>
          <a:ln w="381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es-ES" sz="2800" b="1" dirty="0">
                <a:solidFill>
                  <a:srgbClr val="FF0000"/>
                </a:solidFill>
              </a:rPr>
              <a:t>ESTADÍSTICA</a:t>
            </a:r>
            <a:endParaRPr lang="es-ES" sz="2800" dirty="0">
              <a:solidFill>
                <a:srgbClr val="FF0000"/>
              </a:solidFill>
            </a:endParaRPr>
          </a:p>
        </p:txBody>
      </p:sp>
      <p:sp>
        <p:nvSpPr>
          <p:cNvPr id="2" name="Flecha doblada 1"/>
          <p:cNvSpPr/>
          <p:nvPr/>
        </p:nvSpPr>
        <p:spPr>
          <a:xfrm>
            <a:off x="1343472" y="404664"/>
            <a:ext cx="1296144" cy="165618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pic>
        <p:nvPicPr>
          <p:cNvPr id="4" name="Imagen 3"/>
          <p:cNvPicPr>
            <a:picLocks noChangeAspect="1"/>
          </p:cNvPicPr>
          <p:nvPr/>
        </p:nvPicPr>
        <p:blipFill>
          <a:blip r:embed="rId2"/>
          <a:stretch>
            <a:fillRect/>
          </a:stretch>
        </p:blipFill>
        <p:spPr>
          <a:xfrm flipV="1">
            <a:off x="1388678" y="2996952"/>
            <a:ext cx="1322947" cy="1682642"/>
          </a:xfrm>
          <a:prstGeom prst="rect">
            <a:avLst/>
          </a:prstGeom>
        </p:spPr>
      </p:pic>
      <p:sp>
        <p:nvSpPr>
          <p:cNvPr id="3" name="Datos almacenados 2"/>
          <p:cNvSpPr/>
          <p:nvPr/>
        </p:nvSpPr>
        <p:spPr>
          <a:xfrm rot="18814519">
            <a:off x="8227930" y="3053722"/>
            <a:ext cx="4214021" cy="1117179"/>
          </a:xfrm>
          <a:prstGeom prst="flowChartOnlineStora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3200" b="1" dirty="0" smtClean="0">
                <a:solidFill>
                  <a:srgbClr val="FFFF00"/>
                </a:solidFill>
                <a:latin typeface="Bell MT" panose="02020503060305020303" pitchFamily="18" charset="0"/>
                <a:cs typeface="Akhbar MT" pitchFamily="2" charset="-78"/>
              </a:rPr>
              <a:t>Bioestadística</a:t>
            </a:r>
            <a:endParaRPr lang="es-ES" sz="1600" b="1" dirty="0">
              <a:solidFill>
                <a:srgbClr val="FFFF00"/>
              </a:solidFill>
              <a:latin typeface="Bell MT" panose="02020503060305020303" pitchFamily="18" charset="0"/>
              <a:cs typeface="Akhbar MT" pitchFamily="2" charset="-78"/>
            </a:endParaRPr>
          </a:p>
        </p:txBody>
      </p:sp>
    </p:spTree>
    <p:extLst>
      <p:ext uri="{BB962C8B-B14F-4D97-AF65-F5344CB8AC3E}">
        <p14:creationId xmlns:p14="http://schemas.microsoft.com/office/powerpoint/2010/main" val="3427507795"/>
      </p:ext>
    </p:extLst>
  </p:cSld>
  <p:clrMapOvr>
    <a:masterClrMapping/>
  </p:clrMapOvr>
  <p:transition spd="slow">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35288" y="1124745"/>
            <a:ext cx="8712968" cy="4893647"/>
          </a:xfrm>
          <a:prstGeom prst="rect">
            <a:avLst/>
          </a:prstGeom>
        </p:spPr>
        <p:txBody>
          <a:bodyPr wrap="square">
            <a:spAutoFit/>
          </a:bodyPr>
          <a:lstStyle/>
          <a:p>
            <a:pPr marL="342900" indent="-342900" algn="just">
              <a:buFont typeface="Wingdings" panose="05000000000000000000" pitchFamily="2" charset="2"/>
              <a:buChar char="ü"/>
            </a:pPr>
            <a:r>
              <a:rPr lang="es-ES" sz="2400" dirty="0"/>
              <a:t>Las variables se caracterizan por ser fruto de observaciones repetidas de una misma característica, su información fundamental se puede resumir en un listado de los diversos resultados posibles y en la frecuencia (probabilidad) con que aparece cada uno de ellos. Lo habitual es que la probabilidad de cada uno de los valores de una variable siga algún tipo conocido de distribución de probabilidad. </a:t>
            </a:r>
          </a:p>
          <a:p>
            <a:pPr marL="342900" indent="-342900" algn="just">
              <a:buFont typeface="Wingdings" panose="05000000000000000000" pitchFamily="2" charset="2"/>
              <a:buChar char="ü"/>
            </a:pPr>
            <a:endParaRPr lang="es-ES" sz="2400" dirty="0"/>
          </a:p>
          <a:p>
            <a:pPr marL="342900" indent="-342900" algn="just">
              <a:buFont typeface="Wingdings" panose="05000000000000000000" pitchFamily="2" charset="2"/>
              <a:buChar char="ü"/>
            </a:pPr>
            <a:r>
              <a:rPr lang="es-CU" sz="2400" dirty="0"/>
              <a:t> </a:t>
            </a:r>
            <a:r>
              <a:rPr lang="es-ES" sz="2400" dirty="0"/>
              <a:t>Existen muchas distribuciones de probabilidad, probablemente la más conocida sea la distribución normal, que siguen los valores de muchas variables continuas (por ejemplo, la talla de los adolescentes). </a:t>
            </a:r>
          </a:p>
          <a:p>
            <a:pPr marL="342900" indent="-342900" algn="just">
              <a:buFont typeface="Wingdings" panose="05000000000000000000" pitchFamily="2" charset="2"/>
              <a:buChar char="ü"/>
            </a:pPr>
            <a:endParaRPr lang="es-ES" sz="2400" dirty="0"/>
          </a:p>
        </p:txBody>
      </p:sp>
    </p:spTree>
    <p:extLst>
      <p:ext uri="{BB962C8B-B14F-4D97-AF65-F5344CB8AC3E}">
        <p14:creationId xmlns:p14="http://schemas.microsoft.com/office/powerpoint/2010/main" val="3015112055"/>
      </p:ext>
    </p:extLst>
  </p:cSld>
  <p:clrMapOvr>
    <a:masterClrMapping/>
  </p:clrMapOvr>
  <p:transition spd="slow">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566989" y="549276"/>
            <a:ext cx="72723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000" b="1">
                <a:latin typeface="Arial" panose="020B0604020202020204" pitchFamily="34" charset="0"/>
              </a:rPr>
              <a:t>Orientaciones al estudio independiente</a:t>
            </a:r>
          </a:p>
        </p:txBody>
      </p:sp>
      <mc:AlternateContent xmlns:mc="http://schemas.openxmlformats.org/markup-compatibility/2006" xmlns:a14="http://schemas.microsoft.com/office/drawing/2010/main">
        <mc:Choice Requires="a14">
          <p:sp>
            <p:nvSpPr>
              <p:cNvPr id="36867" name="Text Box 3"/>
              <p:cNvSpPr txBox="1">
                <a:spLocks noChangeArrowheads="1"/>
              </p:cNvSpPr>
              <p:nvPr/>
            </p:nvSpPr>
            <p:spPr bwMode="auto">
              <a:xfrm>
                <a:off x="2135188" y="1052514"/>
                <a:ext cx="8318500" cy="5100563"/>
              </a:xfrm>
              <a:prstGeom prst="rect">
                <a:avLst/>
              </a:prstGeom>
              <a:noFill/>
              <a:ln w="28575">
                <a:solidFill>
                  <a:schemeClr val="tx1"/>
                </a:solidFill>
                <a:miter lim="800000"/>
                <a:headEnd/>
                <a:tailEnd/>
              </a:ln>
              <a:extLst>
                <a:ext uri="{909E8E84-426E-40DD-AFC4-6F175D3DCCD1}">
                  <a14:hiddenFill>
                    <a:solidFill>
                      <a:srgbClr val="FFFFFF"/>
                    </a:solidFill>
                  </a14:hiddenFill>
                </a:ext>
              </a:extLst>
            </p:spPr>
            <p:txBody>
              <a:bodyPr>
                <a:spAutoFit/>
              </a:bodyPr>
              <a:lstStyle>
                <a:lvl1pPr marL="457200" indent="-4572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s-ES" sz="2000" b="1" u="sng" dirty="0">
                    <a:latin typeface="Arial" panose="020B0604020202020204" pitchFamily="34" charset="0"/>
                  </a:rPr>
                  <a:t>Ejercicio propuesto:</a:t>
                </a:r>
              </a:p>
              <a:p>
                <a:pPr eaLnBrk="1" hangingPunct="1">
                  <a:spcBef>
                    <a:spcPct val="0"/>
                  </a:spcBef>
                  <a:buFontTx/>
                  <a:buNone/>
                </a:pPr>
                <a:endParaRPr lang="es-ES" sz="2000" dirty="0">
                  <a:latin typeface="Arial" panose="020B0604020202020204" pitchFamily="34" charset="0"/>
                </a:endParaRPr>
              </a:p>
              <a:p>
                <a:pPr lvl="0">
                  <a:buFont typeface="+mj-lt"/>
                  <a:buAutoNum type="arabicParenR"/>
                </a:pPr>
                <a:r>
                  <a:rPr lang="es-ES" sz="2400" dirty="0"/>
                  <a:t>Explique con tus palabras, ¿qué entiendes por variable aleatoria? Da tres ejemplos de aplicación en el contexto de la Atención Primaria de la Salud.</a:t>
                </a:r>
                <a:endParaRPr lang="en-US" sz="2400" dirty="0"/>
              </a:p>
              <a:p>
                <a:pPr lvl="0">
                  <a:buFont typeface="+mj-lt"/>
                  <a:buAutoNum type="arabicParenR"/>
                </a:pPr>
                <a:r>
                  <a:rPr lang="es-ES" sz="2400" dirty="0"/>
                  <a:t>Clasifique las variables que te damos a continuación: Hemoglobina, Síntomas respiratorios y Temperatura corporal. </a:t>
                </a:r>
                <a:endParaRPr lang="en-US" sz="2400" dirty="0"/>
              </a:p>
              <a:p>
                <a:pPr lvl="0">
                  <a:buFont typeface="+mj-lt"/>
                  <a:buAutoNum type="arabicParenR"/>
                </a:pPr>
                <a:r>
                  <a:rPr lang="es-ES" sz="2400" dirty="0"/>
                  <a:t>Identifique el tipo de distribución que corresponde de acuerdo a las notaciones que mostramos:</a:t>
                </a:r>
                <a:endParaRPr lang="en-US" sz="2400" dirty="0"/>
              </a:p>
              <a:p>
                <a:pPr lvl="0">
                  <a:buFont typeface="+mj-lt"/>
                  <a:buAutoNum type="alphaLcParenR"/>
                </a:pPr>
                <a:r>
                  <a:rPr lang="es-ES" sz="2400" dirty="0"/>
                  <a:t>_________________ </a:t>
                </a:r>
                <a14:m>
                  <m:oMath xmlns:m="http://schemas.openxmlformats.org/officeDocument/2006/math">
                    <m:r>
                      <a:rPr lang="es-ES" sz="2400" i="1">
                        <a:latin typeface="Cambria Math" panose="02040503050406030204" pitchFamily="18" charset="0"/>
                      </a:rPr>
                      <m:t>𝑥</m:t>
                    </m:r>
                    <m:r>
                      <a:rPr lang="es-ES" sz="2400" i="1">
                        <a:latin typeface="Cambria Math" panose="02040503050406030204" pitchFamily="18" charset="0"/>
                      </a:rPr>
                      <m:t>~</m:t>
                    </m:r>
                    <m:r>
                      <a:rPr lang="es-ES" sz="2400" i="1">
                        <a:latin typeface="Cambria Math" panose="02040503050406030204" pitchFamily="18" charset="0"/>
                      </a:rPr>
                      <m:t>𝑁</m:t>
                    </m:r>
                    <m:r>
                      <a:rPr lang="es-ES" sz="2400" i="1">
                        <a:latin typeface="Cambria Math" panose="02040503050406030204" pitchFamily="18" charset="0"/>
                      </a:rPr>
                      <m:t>(0;1)</m:t>
                    </m:r>
                  </m:oMath>
                </a14:m>
                <a:endParaRPr lang="en-US" sz="2400" dirty="0"/>
              </a:p>
              <a:p>
                <a:pPr lvl="0">
                  <a:buFont typeface="+mj-lt"/>
                  <a:buAutoNum type="alphaLcParenR"/>
                </a:pPr>
                <a:r>
                  <a:rPr lang="es-ES" sz="2400" dirty="0"/>
                  <a:t>_________________</a:t>
                </a:r>
                <a14:m>
                  <m:oMath xmlns:m="http://schemas.openxmlformats.org/officeDocument/2006/math">
                    <m:r>
                      <a:rPr lang="es-CU" sz="2400">
                        <a:latin typeface="Cambria Math" panose="02040503050406030204" pitchFamily="18" charset="0"/>
                      </a:rPr>
                      <m:t> </m:t>
                    </m:r>
                    <m:r>
                      <a:rPr lang="es-ES" sz="2400" i="1">
                        <a:latin typeface="Cambria Math" panose="02040503050406030204" pitchFamily="18" charset="0"/>
                      </a:rPr>
                      <m:t>𝑥</m:t>
                    </m:r>
                    <m:r>
                      <a:rPr lang="es-ES" sz="2400" i="1">
                        <a:latin typeface="Cambria Math" panose="02040503050406030204" pitchFamily="18" charset="0"/>
                      </a:rPr>
                      <m:t>~</m:t>
                    </m:r>
                    <m:r>
                      <a:rPr lang="es-ES" sz="2400" i="1">
                        <a:latin typeface="Cambria Math" panose="02040503050406030204" pitchFamily="18" charset="0"/>
                      </a:rPr>
                      <m:t>𝑁</m:t>
                    </m:r>
                    <m:r>
                      <a:rPr lang="es-ES" sz="2400" i="1">
                        <a:latin typeface="Cambria Math" panose="02040503050406030204" pitchFamily="18" charset="0"/>
                      </a:rPr>
                      <m:t>(</m:t>
                    </m:r>
                    <m:r>
                      <a:rPr lang="es-ES" sz="2400" i="1">
                        <a:latin typeface="Cambria Math" panose="02040503050406030204" pitchFamily="18" charset="0"/>
                      </a:rPr>
                      <m:t>𝜇</m:t>
                    </m:r>
                    <m:r>
                      <a:rPr lang="es-ES" sz="2400" i="1">
                        <a:latin typeface="Cambria Math" panose="02040503050406030204" pitchFamily="18" charset="0"/>
                      </a:rPr>
                      <m:t>;</m:t>
                    </m:r>
                    <m:sSup>
                      <m:sSupPr>
                        <m:ctrlPr>
                          <a:rPr lang="en-US" sz="2400" i="1">
                            <a:latin typeface="Cambria Math" panose="02040503050406030204" pitchFamily="18" charset="0"/>
                          </a:rPr>
                        </m:ctrlPr>
                      </m:sSupPr>
                      <m:e>
                        <m:r>
                          <a:rPr lang="es-ES" sz="2400" i="1">
                            <a:latin typeface="Cambria Math" panose="02040503050406030204" pitchFamily="18" charset="0"/>
                          </a:rPr>
                          <m:t>𝜎</m:t>
                        </m:r>
                      </m:e>
                      <m:sup>
                        <m:r>
                          <a:rPr lang="es-ES" sz="2400" i="1">
                            <a:latin typeface="Cambria Math" panose="02040503050406030204" pitchFamily="18" charset="0"/>
                          </a:rPr>
                          <m:t>2</m:t>
                        </m:r>
                      </m:sup>
                    </m:sSup>
                    <m:r>
                      <a:rPr lang="es-ES" sz="2400" i="1">
                        <a:latin typeface="Cambria Math" panose="02040503050406030204" pitchFamily="18" charset="0"/>
                      </a:rPr>
                      <m:t>)</m:t>
                    </m:r>
                  </m:oMath>
                </a14:m>
                <a:endParaRPr lang="en-US" sz="2400" dirty="0"/>
              </a:p>
              <a:p>
                <a:pPr marL="0" indent="0" eaLnBrk="1" hangingPunct="1">
                  <a:spcBef>
                    <a:spcPct val="0"/>
                  </a:spcBef>
                  <a:buNone/>
                </a:pPr>
                <a:endParaRPr lang="es-ES" sz="2000" u="sng" dirty="0">
                  <a:latin typeface="Arial" panose="020B0604020202020204" pitchFamily="34" charset="0"/>
                </a:endParaRPr>
              </a:p>
              <a:p>
                <a:pPr eaLnBrk="1" hangingPunct="1">
                  <a:lnSpc>
                    <a:spcPct val="140000"/>
                  </a:lnSpc>
                  <a:spcBef>
                    <a:spcPct val="0"/>
                  </a:spcBef>
                  <a:buFontTx/>
                  <a:buNone/>
                </a:pPr>
                <a:endParaRPr lang="es-ES" sz="2000" dirty="0">
                  <a:latin typeface="Arial" panose="020B0604020202020204" pitchFamily="34" charset="0"/>
                </a:endParaRPr>
              </a:p>
            </p:txBody>
          </p:sp>
        </mc:Choice>
        <mc:Fallback xmlns="">
          <p:sp>
            <p:nvSpPr>
              <p:cNvPr id="36867" name="Text Box 3"/>
              <p:cNvSpPr txBox="1">
                <a:spLocks noRot="1" noChangeAspect="1" noMove="1" noResize="1" noEditPoints="1" noAdjustHandles="1" noChangeArrowheads="1" noChangeShapeType="1" noTextEdit="1"/>
              </p:cNvSpPr>
              <p:nvPr/>
            </p:nvSpPr>
            <p:spPr bwMode="auto">
              <a:xfrm>
                <a:off x="611188" y="1052513"/>
                <a:ext cx="8318500" cy="5100563"/>
              </a:xfrm>
              <a:prstGeom prst="rect">
                <a:avLst/>
              </a:prstGeom>
              <a:blipFill>
                <a:blip r:embed="rId2"/>
                <a:stretch>
                  <a:fillRect l="-803" t="-357" r="-365"/>
                </a:stretch>
              </a:blip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spTree>
  </p:cSld>
  <p:clrMapOvr>
    <a:masterClrMapping/>
  </p:clrMapOvr>
  <p:transition spd="slow">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87688" y="332656"/>
            <a:ext cx="5470376" cy="659160"/>
          </a:xfrm>
        </p:spPr>
        <p:style>
          <a:lnRef idx="1">
            <a:schemeClr val="accent1"/>
          </a:lnRef>
          <a:fillRef idx="2">
            <a:schemeClr val="accent1"/>
          </a:fillRef>
          <a:effectRef idx="1">
            <a:schemeClr val="accent1"/>
          </a:effectRef>
          <a:fontRef idx="minor">
            <a:schemeClr val="dk1"/>
          </a:fontRef>
        </p:style>
        <p:txBody>
          <a:bodyPr/>
          <a:lstStyle/>
          <a:p>
            <a:r>
              <a:rPr lang="es-CU" sz="3200" dirty="0">
                <a:latin typeface="Arial" panose="020B0604020202020204" pitchFamily="34" charset="0"/>
                <a:cs typeface="Arial" panose="020B0604020202020204" pitchFamily="34" charset="0"/>
              </a:rPr>
              <a:t>BIBLIOGRAFÍA</a:t>
            </a:r>
            <a:endParaRPr lang="en-US"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136676" y="1268760"/>
            <a:ext cx="7772400" cy="4114800"/>
          </a:xfrm>
        </p:spPr>
        <p:txBody>
          <a:bodyPr/>
          <a:lstStyle/>
          <a:p>
            <a:pPr eaLnBrk="1" hangingPunct="1">
              <a:spcBef>
                <a:spcPct val="0"/>
              </a:spcBef>
              <a:buFontTx/>
              <a:buNone/>
            </a:pPr>
            <a:endParaRPr lang="es-ES" b="1" dirty="0">
              <a:latin typeface="Arial" panose="020B0604020202020204" pitchFamily="34" charset="0"/>
            </a:endParaRPr>
          </a:p>
          <a:p>
            <a:pPr lvl="0"/>
            <a:r>
              <a:rPr lang="es-ES" dirty="0">
                <a:latin typeface="Arial" panose="020B0604020202020204" pitchFamily="34" charset="0"/>
              </a:rPr>
              <a:t>Bioestadística, colectivo de autores CECAM. Capítulo 8 </a:t>
            </a:r>
            <a:r>
              <a:rPr lang="es-ES" dirty="0" err="1">
                <a:latin typeface="Arial" panose="020B0604020202020204" pitchFamily="34" charset="0"/>
              </a:rPr>
              <a:t>pág</a:t>
            </a:r>
            <a:r>
              <a:rPr lang="es-ES" dirty="0">
                <a:latin typeface="Arial" panose="020B0604020202020204" pitchFamily="34" charset="0"/>
              </a:rPr>
              <a:t> 114 </a:t>
            </a:r>
            <a:r>
              <a:rPr lang="es-ES" dirty="0" smtClean="0">
                <a:latin typeface="Arial" panose="020B0604020202020204" pitchFamily="34" charset="0"/>
              </a:rPr>
              <a:t>- 131</a:t>
            </a:r>
            <a:endParaRPr lang="es-ES" dirty="0">
              <a:latin typeface="Arial" panose="020B0604020202020204" pitchFamily="34" charset="0"/>
            </a:endParaRPr>
          </a:p>
          <a:p>
            <a:pPr lvl="0"/>
            <a:r>
              <a:rPr lang="es-ES" dirty="0">
                <a:latin typeface="Arial" panose="020B0604020202020204" pitchFamily="34" charset="0"/>
              </a:rPr>
              <a:t>Estadísticas médicas y de salud pública. </a:t>
            </a:r>
            <a:r>
              <a:rPr lang="es-ES" dirty="0" err="1">
                <a:latin typeface="Arial" panose="020B0604020202020204" pitchFamily="34" charset="0"/>
              </a:rPr>
              <a:t>Fayad</a:t>
            </a:r>
            <a:r>
              <a:rPr lang="es-ES" dirty="0">
                <a:latin typeface="Arial" panose="020B0604020202020204" pitchFamily="34" charset="0"/>
              </a:rPr>
              <a:t> </a:t>
            </a:r>
            <a:r>
              <a:rPr lang="es-ES" dirty="0" err="1">
                <a:latin typeface="Arial" panose="020B0604020202020204" pitchFamily="34" charset="0"/>
              </a:rPr>
              <a:t>Camel</a:t>
            </a:r>
            <a:r>
              <a:rPr lang="es-ES" dirty="0">
                <a:latin typeface="Arial" panose="020B0604020202020204" pitchFamily="34" charset="0"/>
              </a:rPr>
              <a:t> </a:t>
            </a:r>
            <a:r>
              <a:rPr lang="es-ES" dirty="0" err="1">
                <a:latin typeface="Arial" panose="020B0604020202020204" pitchFamily="34" charset="0"/>
              </a:rPr>
              <a:t>pág</a:t>
            </a:r>
            <a:r>
              <a:rPr lang="es-ES" dirty="0">
                <a:latin typeface="Arial" panose="020B0604020202020204" pitchFamily="34" charset="0"/>
              </a:rPr>
              <a:t> 157 – 159.l</a:t>
            </a:r>
          </a:p>
          <a:p>
            <a:pPr lvl="0"/>
            <a:r>
              <a:rPr lang="es-ES" dirty="0">
                <a:latin typeface="Arial" panose="020B0604020202020204" pitchFamily="34" charset="0"/>
              </a:rPr>
              <a:t>Informática Médica II Colectivo de autores pág. 306 - 344 </a:t>
            </a:r>
          </a:p>
          <a:p>
            <a:endParaRPr lang="en-US" dirty="0"/>
          </a:p>
        </p:txBody>
      </p:sp>
    </p:spTree>
    <p:extLst>
      <p:ext uri="{BB962C8B-B14F-4D97-AF65-F5344CB8AC3E}">
        <p14:creationId xmlns:p14="http://schemas.microsoft.com/office/powerpoint/2010/main" val="1041175072"/>
      </p:ext>
    </p:extLst>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209800" y="260648"/>
            <a:ext cx="7772400" cy="936104"/>
          </a:xfrm>
          <a:noFill/>
        </p:spPr>
        <p:style>
          <a:lnRef idx="2">
            <a:schemeClr val="accent3"/>
          </a:lnRef>
          <a:fillRef idx="1">
            <a:schemeClr val="lt1"/>
          </a:fillRef>
          <a:effectRef idx="0">
            <a:schemeClr val="accent3"/>
          </a:effectRef>
          <a:fontRef idx="minor">
            <a:schemeClr val="dk1"/>
          </a:fontRef>
        </p:style>
        <p:txBody>
          <a:bodyPr rtlCol="0">
            <a:noAutofit/>
          </a:bodyPr>
          <a:lstStyle/>
          <a:p>
            <a:pPr eaLnBrk="1" fontAlgn="auto" hangingPunct="1">
              <a:spcAft>
                <a:spcPts val="0"/>
              </a:spcAft>
              <a:defRPr/>
            </a:pPr>
            <a:r>
              <a:rPr lang="es-ES" sz="3200" b="1" dirty="0">
                <a:solidFill>
                  <a:schemeClr val="accent3">
                    <a:lumMod val="50000"/>
                  </a:schemeClr>
                </a:solidFill>
                <a:latin typeface="Tahoma" panose="020B0604030504040204" pitchFamily="34" charset="0"/>
                <a:ea typeface="Tahoma" panose="020B0604030504040204" pitchFamily="34" charset="0"/>
                <a:cs typeface="Tahoma" panose="020B0604030504040204" pitchFamily="34" charset="0"/>
              </a:rPr>
              <a:t>Introducción a la Estadística Inferencial</a:t>
            </a:r>
          </a:p>
        </p:txBody>
      </p:sp>
      <p:sp>
        <p:nvSpPr>
          <p:cNvPr id="3" name="2 Marcador de contenido"/>
          <p:cNvSpPr>
            <a:spLocks noGrp="1"/>
          </p:cNvSpPr>
          <p:nvPr>
            <p:ph idx="1"/>
          </p:nvPr>
        </p:nvSpPr>
        <p:spPr>
          <a:xfrm>
            <a:off x="1667508" y="1484784"/>
            <a:ext cx="8856984" cy="5184576"/>
          </a:xfrm>
          <a:noFill/>
        </p:spPr>
        <p:style>
          <a:lnRef idx="2">
            <a:schemeClr val="accent3"/>
          </a:lnRef>
          <a:fillRef idx="1">
            <a:schemeClr val="lt1"/>
          </a:fillRef>
          <a:effectRef idx="0">
            <a:schemeClr val="accent3"/>
          </a:effectRef>
          <a:fontRef idx="minor">
            <a:schemeClr val="dk1"/>
          </a:fontRef>
        </p:style>
        <p:txBody>
          <a:bodyPr rtlCol="0">
            <a:noAutofit/>
          </a:bodyPr>
          <a:lstStyle/>
          <a:p>
            <a:pPr algn="just" eaLnBrk="1" fontAlgn="auto" hangingPunct="1">
              <a:lnSpc>
                <a:spcPct val="150000"/>
              </a:lnSpc>
              <a:spcAft>
                <a:spcPts val="0"/>
              </a:spcAft>
              <a:defRPr/>
            </a:pPr>
            <a:r>
              <a:rPr lang="es-ES" sz="2400" dirty="0">
                <a:latin typeface="Tahoma" panose="020B0604030504040204" pitchFamily="34" charset="0"/>
                <a:ea typeface="Tahoma" panose="020B0604030504040204" pitchFamily="34" charset="0"/>
                <a:cs typeface="Tahoma" panose="020B0604030504040204" pitchFamily="34" charset="0"/>
              </a:rPr>
              <a:t>Si el único propósito del investigador es describir los resultados de un experimento concreto, los métodos estudiados en la </a:t>
            </a:r>
            <a:r>
              <a:rPr lang="es-ES" sz="2400" b="1" dirty="0">
                <a:solidFill>
                  <a:schemeClr val="accent3">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Estadística descriptiva </a:t>
            </a:r>
            <a:r>
              <a:rPr lang="es-ES" sz="2400" dirty="0">
                <a:latin typeface="Tahoma" panose="020B0604030504040204" pitchFamily="34" charset="0"/>
                <a:ea typeface="Tahoma" panose="020B0604030504040204" pitchFamily="34" charset="0"/>
                <a:cs typeface="Tahoma" panose="020B0604030504040204" pitchFamily="34" charset="0"/>
              </a:rPr>
              <a:t>son suficientes.</a:t>
            </a:r>
          </a:p>
          <a:p>
            <a:pPr algn="just" eaLnBrk="1" fontAlgn="auto" hangingPunct="1">
              <a:lnSpc>
                <a:spcPct val="150000"/>
              </a:lnSpc>
              <a:spcAft>
                <a:spcPts val="0"/>
              </a:spcAft>
              <a:defRPr/>
            </a:pPr>
            <a:r>
              <a:rPr lang="es-ES" sz="2400" dirty="0">
                <a:latin typeface="Tahoma" panose="020B0604030504040204" pitchFamily="34" charset="0"/>
                <a:ea typeface="Tahoma" panose="020B0604030504040204" pitchFamily="34" charset="0"/>
                <a:cs typeface="Tahoma" panose="020B0604030504040204" pitchFamily="34" charset="0"/>
              </a:rPr>
              <a:t>Si se pretende utilizar la información obtenida de una muestra seleccionada de una población   y extraer conclusiones generales sobre esa población, entonces es necesario  recurrir a los métodos de la </a:t>
            </a:r>
            <a:r>
              <a:rPr lang="es-ES" sz="2400" b="1" dirty="0">
                <a:solidFill>
                  <a:schemeClr val="accent3">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Estadística inferencial</a:t>
            </a:r>
            <a:r>
              <a:rPr lang="es-ES" sz="2400" dirty="0">
                <a:latin typeface="Tahoma" panose="020B0604030504040204" pitchFamily="34" charset="0"/>
                <a:ea typeface="Tahoma" panose="020B0604030504040204" pitchFamily="34" charset="0"/>
                <a:cs typeface="Tahoma" panose="020B0604030504040204" pitchFamily="34" charset="0"/>
              </a:rPr>
              <a:t>, los cuales implican el uso inteligente de la </a:t>
            </a:r>
            <a:r>
              <a:rPr lang="es-ES" sz="2400" b="1" dirty="0">
                <a:solidFill>
                  <a:schemeClr val="accent3">
                    <a:lumMod val="50000"/>
                  </a:schemeClr>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Teoría de la Probabilidad.</a:t>
            </a:r>
          </a:p>
        </p:txBody>
      </p:sp>
    </p:spTree>
    <p:extLst>
      <p:ext uri="{BB962C8B-B14F-4D97-AF65-F5344CB8AC3E}">
        <p14:creationId xmlns:p14="http://schemas.microsoft.com/office/powerpoint/2010/main" val="1812764774"/>
      </p:ext>
    </p:extLst>
  </p:cSld>
  <p:clrMapOvr>
    <a:masterClrMapping/>
  </p:clrMapOvr>
  <p:transition spd="slow">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122" name="Rectangle 3"/>
              <p:cNvSpPr>
                <a:spLocks noChangeArrowheads="1"/>
              </p:cNvSpPr>
              <p:nvPr/>
            </p:nvSpPr>
            <p:spPr bwMode="auto">
              <a:xfrm>
                <a:off x="1703512" y="1491656"/>
                <a:ext cx="8856984" cy="4889672"/>
              </a:xfrm>
              <a:prstGeom prst="rect">
                <a:avLst/>
              </a:prstGeom>
              <a:gradFill rotWithShape="0">
                <a:gsLst>
                  <a:gs pos="0">
                    <a:srgbClr val="CCFFCC"/>
                  </a:gs>
                  <a:gs pos="50000">
                    <a:srgbClr val="FFFFFF"/>
                  </a:gs>
                  <a:gs pos="100000">
                    <a:srgbClr val="CCFFCC"/>
                  </a:gs>
                </a:gsLst>
                <a:lin ang="5400000" scaled="1"/>
              </a:gradFill>
              <a:ln w="9525">
                <a:solidFill>
                  <a:srgbClr val="006600"/>
                </a:solidFill>
                <a:miter lim="800000"/>
                <a:headEnd/>
                <a:tailEnd/>
              </a:ln>
            </p:spPr>
            <p:txBody>
              <a:bodyPr wrap="square">
                <a:spAutoFit/>
              </a:bodyPr>
              <a:lstStyle>
                <a:lvl1pPr marL="268288" indent="-268288">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140000"/>
                  </a:lnSpc>
                  <a:spcBef>
                    <a:spcPct val="0"/>
                  </a:spcBef>
                  <a:buFont typeface="Wingdings" panose="05000000000000000000" pitchFamily="2" charset="2"/>
                  <a:buNone/>
                </a:pPr>
                <a:r>
                  <a:rPr lang="es-ES" sz="2400" u="sng" dirty="0">
                    <a:solidFill>
                      <a:schemeClr val="accent2"/>
                    </a:solidFill>
                    <a:latin typeface="Arial" panose="020B0604020202020204" pitchFamily="34" charset="0"/>
                  </a:rPr>
                  <a:t>Sumario</a:t>
                </a:r>
                <a:r>
                  <a:rPr lang="es-ES" sz="2400" dirty="0">
                    <a:solidFill>
                      <a:schemeClr val="accent2"/>
                    </a:solidFill>
                    <a:latin typeface="Arial" panose="020B0604020202020204" pitchFamily="34" charset="0"/>
                  </a:rPr>
                  <a:t>:</a:t>
                </a:r>
              </a:p>
              <a:p>
                <a:pPr lvl="0"/>
                <a:r>
                  <a:rPr lang="es-ES" sz="2400" dirty="0">
                    <a:latin typeface="Tahoma" panose="020B0604030504040204" pitchFamily="34" charset="0"/>
                    <a:ea typeface="Tahoma" panose="020B0604030504040204" pitchFamily="34" charset="0"/>
                    <a:cs typeface="Tahoma" panose="020B0604030504040204" pitchFamily="34" charset="0"/>
                  </a:rPr>
                  <a:t>Conceptos de variable aleatoria y de probabilidad. Ejemplos.</a:t>
                </a:r>
              </a:p>
              <a:p>
                <a:pPr lvl="0"/>
                <a:r>
                  <a:rPr lang="es-ES" sz="2400" dirty="0">
                    <a:latin typeface="Tahoma" panose="020B0604030504040204" pitchFamily="34" charset="0"/>
                    <a:ea typeface="Tahoma" panose="020B0604030504040204" pitchFamily="34" charset="0"/>
                    <a:cs typeface="Tahoma" panose="020B0604030504040204" pitchFamily="34" charset="0"/>
                  </a:rPr>
                  <a:t> Ley de regularidad estadística. </a:t>
                </a:r>
              </a:p>
              <a:p>
                <a:pPr lvl="0"/>
                <a:r>
                  <a:rPr lang="es-ES" sz="2400" dirty="0">
                    <a:latin typeface="Tahoma" panose="020B0604030504040204" pitchFamily="34" charset="0"/>
                    <a:ea typeface="Tahoma" panose="020B0604030504040204" pitchFamily="34" charset="0"/>
                    <a:cs typeface="Tahoma" panose="020B0604030504040204" pitchFamily="34" charset="0"/>
                  </a:rPr>
                  <a:t>Modelo teórico de distribución o ley de una variable aleatoria.</a:t>
                </a:r>
              </a:p>
              <a:p>
                <a:pPr marL="622300" lvl="2" indent="-265113"/>
                <a:r>
                  <a:rPr lang="es-ES" dirty="0">
                    <a:latin typeface="Tahoma" panose="020B0604030504040204" pitchFamily="34" charset="0"/>
                    <a:ea typeface="Tahoma" panose="020B0604030504040204" pitchFamily="34" charset="0"/>
                    <a:cs typeface="Tahoma" panose="020B0604030504040204" pitchFamily="34" charset="0"/>
                  </a:rPr>
                  <a:t>Distribuciones de la variable aleatoria discreta.</a:t>
                </a:r>
              </a:p>
              <a:p>
                <a:pPr marL="622300" lvl="2" indent="-265113"/>
                <a:r>
                  <a:rPr lang="es-ES" dirty="0">
                    <a:latin typeface="Tahoma" panose="020B0604030504040204" pitchFamily="34" charset="0"/>
                    <a:ea typeface="Tahoma" panose="020B0604030504040204" pitchFamily="34" charset="0"/>
                    <a:cs typeface="Tahoma" panose="020B0604030504040204" pitchFamily="34" charset="0"/>
                  </a:rPr>
                  <a:t>Modelo de la distribución normal. Parámetros de esta distribución. Propiedades. </a:t>
                </a:r>
              </a:p>
              <a:p>
                <a:pPr marL="622300" lvl="2" indent="-265113"/>
                <a:r>
                  <a:rPr lang="es-ES" dirty="0">
                    <a:latin typeface="Tahoma" panose="020B0604030504040204" pitchFamily="34" charset="0"/>
                    <a:ea typeface="Tahoma" panose="020B0604030504040204" pitchFamily="34" charset="0"/>
                    <a:cs typeface="Tahoma" panose="020B0604030504040204" pitchFamily="34" charset="0"/>
                  </a:rPr>
                  <a:t>La distribución normal estándar. Ejemplos de aplicación. </a:t>
                </a:r>
              </a:p>
              <a:p>
                <a:pPr marL="622300" lvl="2" indent="-265113"/>
                <a:r>
                  <a:rPr lang="es-ES" dirty="0">
                    <a:latin typeface="Tahoma" panose="020B0604030504040204" pitchFamily="34" charset="0"/>
                    <a:ea typeface="Tahoma" panose="020B0604030504040204" pitchFamily="34" charset="0"/>
                    <a:cs typeface="Tahoma" panose="020B0604030504040204" pitchFamily="34" charset="0"/>
                  </a:rPr>
                  <a:t>Breve noción acerca de las distribuciones t-</a:t>
                </a:r>
                <a:r>
                  <a:rPr lang="es-ES" dirty="0" err="1">
                    <a:latin typeface="Tahoma" panose="020B0604030504040204" pitchFamily="34" charset="0"/>
                    <a:ea typeface="Tahoma" panose="020B0604030504040204" pitchFamily="34" charset="0"/>
                    <a:cs typeface="Tahoma" panose="020B0604030504040204" pitchFamily="34" charset="0"/>
                  </a:rPr>
                  <a:t>Student</a:t>
                </a:r>
                <a:r>
                  <a:rPr lang="es-ES" dirty="0">
                    <a:latin typeface="Tahoma" panose="020B0604030504040204" pitchFamily="34" charset="0"/>
                    <a:ea typeface="Tahoma" panose="020B0604030504040204" pitchFamily="34" charset="0"/>
                    <a:cs typeface="Tahoma" panose="020B0604030504040204" pitchFamily="34" charset="0"/>
                  </a:rPr>
                  <a:t> y Ji cuadrado ( </a:t>
                </a:r>
                <a14:m>
                  <m:oMath xmlns:m="http://schemas.openxmlformats.org/officeDocument/2006/math">
                    <m:r>
                      <a:rPr lang="es-ES" i="1">
                        <a:latin typeface="Cambria Math" panose="02040503050406030204" pitchFamily="18" charset="0"/>
                      </a:rPr>
                      <m:t> </m:t>
                    </m:r>
                    <m:sSup>
                      <m:sSupPr>
                        <m:ctrlPr>
                          <a:rPr lang="es-ES" i="1">
                            <a:latin typeface="Cambria Math" panose="02040503050406030204" pitchFamily="18" charset="0"/>
                          </a:rPr>
                        </m:ctrlPr>
                      </m:sSupPr>
                      <m:e>
                        <m:r>
                          <a:rPr lang="es-ES" i="1">
                            <a:latin typeface="Cambria Math" panose="02040503050406030204" pitchFamily="18" charset="0"/>
                          </a:rPr>
                          <m:t>𝑥</m:t>
                        </m:r>
                      </m:e>
                      <m:sup>
                        <m:r>
                          <a:rPr lang="es-ES" i="1">
                            <a:latin typeface="Cambria Math" panose="02040503050406030204" pitchFamily="18" charset="0"/>
                          </a:rPr>
                          <m:t>2</m:t>
                        </m:r>
                      </m:sup>
                    </m:sSup>
                  </m:oMath>
                </a14:m>
                <a:r>
                  <a:rPr lang="es-ES" b="1" baseline="30000" dirty="0">
                    <a:latin typeface="Tahoma" panose="020B0604030504040204" pitchFamily="34" charset="0"/>
                    <a:ea typeface="Tahoma" panose="020B0604030504040204" pitchFamily="34" charset="0"/>
                    <a:cs typeface="Tahoma" panose="020B0604030504040204" pitchFamily="34" charset="0"/>
                  </a:rPr>
                  <a:t> )</a:t>
                </a:r>
                <a:r>
                  <a:rPr lang="es-ES" dirty="0">
                    <a:latin typeface="Tahoma" panose="020B0604030504040204" pitchFamily="34" charset="0"/>
                    <a:ea typeface="Tahoma" panose="020B0604030504040204" pitchFamily="34" charset="0"/>
                    <a:cs typeface="Tahoma" panose="020B0604030504040204" pitchFamily="34" charset="0"/>
                  </a:rPr>
                  <a:t>.</a:t>
                </a:r>
              </a:p>
              <a:p>
                <a:pPr eaLnBrk="1" hangingPunct="1">
                  <a:lnSpc>
                    <a:spcPct val="140000"/>
                  </a:lnSpc>
                  <a:spcBef>
                    <a:spcPct val="0"/>
                  </a:spcBef>
                  <a:buClr>
                    <a:schemeClr val="accent2"/>
                  </a:buClr>
                  <a:buFont typeface="Wingdings" panose="05000000000000000000" pitchFamily="2" charset="2"/>
                  <a:buChar char="§"/>
                </a:pPr>
                <a:endParaRPr lang="es-ES" sz="2000" dirty="0">
                  <a:latin typeface="Arial" panose="020B0604020202020204" pitchFamily="34" charset="0"/>
                </a:endParaRPr>
              </a:p>
            </p:txBody>
          </p:sp>
        </mc:Choice>
        <mc:Fallback xmlns="">
          <p:sp>
            <p:nvSpPr>
              <p:cNvPr id="5122" name="Rectangle 3"/>
              <p:cNvSpPr>
                <a:spLocks noRot="1" noChangeAspect="1" noMove="1" noResize="1" noEditPoints="1" noAdjustHandles="1" noChangeArrowheads="1" noChangeShapeType="1" noTextEdit="1"/>
              </p:cNvSpPr>
              <p:nvPr/>
            </p:nvSpPr>
            <p:spPr bwMode="auto">
              <a:xfrm>
                <a:off x="179512" y="1491656"/>
                <a:ext cx="8856984" cy="4889672"/>
              </a:xfrm>
              <a:prstGeom prst="rect">
                <a:avLst/>
              </a:prstGeom>
              <a:blipFill rotWithShape="0">
                <a:blip r:embed="rId3"/>
                <a:stretch>
                  <a:fillRect l="-962"/>
                </a:stretch>
              </a:blipFill>
              <a:ln w="9525">
                <a:solidFill>
                  <a:srgbClr val="006600"/>
                </a:solidFill>
                <a:miter lim="800000"/>
                <a:headEnd/>
                <a:tailEnd/>
              </a:ln>
            </p:spPr>
            <p:txBody>
              <a:bodyPr/>
              <a:lstStyle/>
              <a:p>
                <a:r>
                  <a:rPr lang="es-ES">
                    <a:noFill/>
                  </a:rPr>
                  <a:t> </a:t>
                </a:r>
              </a:p>
            </p:txBody>
          </p:sp>
        </mc:Fallback>
      </mc:AlternateContent>
      <p:sp>
        <p:nvSpPr>
          <p:cNvPr id="5123" name="Text Box 4"/>
          <p:cNvSpPr txBox="1">
            <a:spLocks noChangeArrowheads="1"/>
          </p:cNvSpPr>
          <p:nvPr/>
        </p:nvSpPr>
        <p:spPr bwMode="auto">
          <a:xfrm>
            <a:off x="2424114" y="188641"/>
            <a:ext cx="7272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50000"/>
              </a:spcBef>
              <a:buFontTx/>
              <a:buNone/>
            </a:pPr>
            <a:r>
              <a:rPr lang="es-ES" sz="2400" b="1" dirty="0">
                <a:latin typeface="Arial" panose="020B0604020202020204" pitchFamily="34" charset="0"/>
              </a:rPr>
              <a:t>Tema I: Introducción a la Estadística Inferencia</a:t>
            </a:r>
          </a:p>
        </p:txBody>
      </p:sp>
      <p:sp>
        <p:nvSpPr>
          <p:cNvPr id="5124" name="Text Box 5"/>
          <p:cNvSpPr txBox="1">
            <a:spLocks noChangeArrowheads="1"/>
          </p:cNvSpPr>
          <p:nvPr/>
        </p:nvSpPr>
        <p:spPr bwMode="auto">
          <a:xfrm>
            <a:off x="2063751" y="836614"/>
            <a:ext cx="8208963" cy="356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70000"/>
              </a:lnSpc>
              <a:spcBef>
                <a:spcPct val="50000"/>
              </a:spcBef>
              <a:buFontTx/>
              <a:buNone/>
            </a:pPr>
            <a:r>
              <a:rPr lang="es-ES" sz="2400" b="1" dirty="0">
                <a:latin typeface="Arial" panose="020B0604020202020204" pitchFamily="34" charset="0"/>
              </a:rPr>
              <a:t>Conferencia No. 1: Variable aleatoria. </a:t>
            </a:r>
          </a:p>
        </p:txBody>
      </p:sp>
    </p:spTree>
    <p:extLst>
      <p:ext uri="{BB962C8B-B14F-4D97-AF65-F5344CB8AC3E}">
        <p14:creationId xmlns:p14="http://schemas.microsoft.com/office/powerpoint/2010/main" val="2212765675"/>
      </p:ext>
    </p:extLst>
  </p:cSld>
  <p:clrMapOvr>
    <a:masterClrMapping/>
  </p:clrMapOvr>
  <p:transition spd="slow">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75520" y="1772816"/>
            <a:ext cx="8568952" cy="3416320"/>
          </a:xfrm>
          <a:prstGeom prst="rect">
            <a:avLst/>
          </a:prstGeom>
          <a:noFill/>
          <a:ln w="28575">
            <a:solidFill>
              <a:schemeClr val="tx1"/>
            </a:solidFill>
          </a:ln>
        </p:spPr>
        <p:txBody>
          <a:bodyPr wrap="square" rtlCol="0">
            <a:spAutoFit/>
          </a:bodyPr>
          <a:lstStyle/>
          <a:p>
            <a:pPr algn="just">
              <a:lnSpc>
                <a:spcPct val="150000"/>
              </a:lnSpc>
            </a:pPr>
            <a:r>
              <a:rPr lang="es-ES" sz="2400" dirty="0">
                <a:latin typeface="Tahoma" panose="020B0604030504040204" pitchFamily="34" charset="0"/>
                <a:ea typeface="Tahoma" panose="020B0604030504040204" pitchFamily="34" charset="0"/>
                <a:cs typeface="Tahoma" panose="020B0604030504040204" pitchFamily="34" charset="0"/>
              </a:rPr>
              <a:t>Si medimos la talla de 20 estudiantes sanos de la misma edad y sexo, cuyos padres tengan talla similar y el mismo estado socioeconómico, veremos que los estudiantes tendrán tallas diferentes. La causa de esas diferencias individuales es porque las variables que evaluamos en Medicina son variables aleatorias.</a:t>
            </a:r>
          </a:p>
        </p:txBody>
      </p:sp>
    </p:spTree>
    <p:extLst>
      <p:ext uri="{BB962C8B-B14F-4D97-AF65-F5344CB8AC3E}">
        <p14:creationId xmlns:p14="http://schemas.microsoft.com/office/powerpoint/2010/main" val="3415556861"/>
      </p:ext>
    </p:extLst>
  </p:cSld>
  <p:clrMapOvr>
    <a:masterClrMapping/>
  </p:clrMapOvr>
  <p:transition spd="slow">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335360" y="260649"/>
            <a:ext cx="11521280" cy="2456057"/>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60000"/>
              </a:lnSpc>
              <a:spcBef>
                <a:spcPct val="50000"/>
              </a:spcBef>
              <a:defRPr/>
            </a:pPr>
            <a:r>
              <a:rPr lang="es-ES" sz="2400" b="1" dirty="0">
                <a:solidFill>
                  <a:schemeClr val="accent2"/>
                </a:solidFill>
                <a:latin typeface="Arial" charset="0"/>
                <a:cs typeface="Times New Roman" pitchFamily="18" charset="0"/>
              </a:rPr>
              <a:t>Variable aleatoria</a:t>
            </a:r>
            <a:r>
              <a:rPr lang="es-ES" sz="2400" dirty="0">
                <a:latin typeface="Arial" charset="0"/>
                <a:cs typeface="Times New Roman" pitchFamily="18" charset="0"/>
              </a:rPr>
              <a:t>: es aquella variable o experimento que no se puede predecir su valor aunque conozcamos las condiciones que la rodean y que no siempre toma el mismo valor a pesar de que esas condiciones se mantengan estables pues existen otros factores   no posibles de controlar que  causan esta variación.</a:t>
            </a:r>
            <a:endParaRPr lang="es-ES_tradnl" sz="2400" dirty="0">
              <a:latin typeface="Arial" charset="0"/>
              <a:cs typeface="Times New Roman" pitchFamily="18" charset="0"/>
            </a:endParaRPr>
          </a:p>
        </p:txBody>
      </p:sp>
      <mc:AlternateContent xmlns:mc="http://schemas.openxmlformats.org/markup-compatibility/2006" xmlns:a14="http://schemas.microsoft.com/office/drawing/2010/main">
        <mc:Choice Requires="a14">
          <p:sp>
            <p:nvSpPr>
              <p:cNvPr id="9" name="CuadroTexto 8"/>
              <p:cNvSpPr txBox="1"/>
              <p:nvPr/>
            </p:nvSpPr>
            <p:spPr>
              <a:xfrm>
                <a:off x="335360" y="2852936"/>
                <a:ext cx="11521280" cy="1200329"/>
              </a:xfrm>
              <a:prstGeom prst="rect">
                <a:avLst/>
              </a:prstGeom>
              <a:noFill/>
              <a:ln w="28575">
                <a:solidFill>
                  <a:schemeClr val="tx1"/>
                </a:solidFill>
              </a:ln>
            </p:spPr>
            <p:txBody>
              <a:bodyPr wrap="square" rtlCol="0">
                <a:spAutoFit/>
              </a:bodyPr>
              <a:lstStyle/>
              <a:p>
                <a:pPr algn="just"/>
                <a:r>
                  <a:rPr lang="es-ES" sz="2400" dirty="0">
                    <a:latin typeface="Arial" charset="0"/>
                    <a:cs typeface="Times New Roman" pitchFamily="18" charset="0"/>
                  </a:rPr>
                  <a:t>Desde un punto de vista formal una variable aleatoria se define como una función que asigna a cada uno de los posibles resultados de un fenómeno aleatorio un valor numérico.</a:t>
                </a:r>
                <a:r>
                  <a:rPr lang="es-ES" sz="2400" b="1" dirty="0">
                    <a:solidFill>
                      <a:srgbClr val="FF3300"/>
                    </a:solidFill>
                  </a:rPr>
                  <a:t> x: </a:t>
                </a:r>
                <a14:m>
                  <m:oMath xmlns:m="http://schemas.openxmlformats.org/officeDocument/2006/math">
                    <m:r>
                      <a:rPr lang="es-ES" sz="2400" b="1" i="1">
                        <a:solidFill>
                          <a:srgbClr val="FF3300"/>
                        </a:solidFill>
                        <a:latin typeface="Cambria Math" panose="02040503050406030204" pitchFamily="18" charset="0"/>
                      </a:rPr>
                      <m:t>𝒇</m:t>
                    </m:r>
                    <m:d>
                      <m:dPr>
                        <m:ctrlPr>
                          <a:rPr lang="es-ES" sz="2400" b="1" i="1">
                            <a:solidFill>
                              <a:srgbClr val="FF3300"/>
                            </a:solidFill>
                            <a:latin typeface="Cambria Math" panose="02040503050406030204" pitchFamily="18" charset="0"/>
                          </a:rPr>
                        </m:ctrlPr>
                      </m:dPr>
                      <m:e>
                        <m:r>
                          <a:rPr lang="es-ES" sz="2400" b="1" i="1">
                            <a:solidFill>
                              <a:srgbClr val="FF3300"/>
                            </a:solidFill>
                            <a:latin typeface="Cambria Math" panose="02040503050406030204" pitchFamily="18" charset="0"/>
                          </a:rPr>
                          <m:t>𝒙</m:t>
                        </m:r>
                      </m:e>
                    </m:d>
                    <m:r>
                      <a:rPr lang="es-ES" sz="2400" b="1" i="1">
                        <a:solidFill>
                          <a:srgbClr val="FF3300"/>
                        </a:solidFill>
                        <a:latin typeface="Cambria Math" panose="02040503050406030204" pitchFamily="18" charset="0"/>
                      </a:rPr>
                      <m:t>~</m:t>
                    </m:r>
                    <m:r>
                      <a:rPr lang="es-ES" sz="2400" b="1" i="1">
                        <a:solidFill>
                          <a:srgbClr val="FF3300"/>
                        </a:solidFill>
                        <a:latin typeface="Cambria Math" panose="02040503050406030204" pitchFamily="18" charset="0"/>
                      </a:rPr>
                      <m:t>ℝ</m:t>
                    </m:r>
                  </m:oMath>
                </a14:m>
                <a:endParaRPr lang="es-ES" sz="2400" b="1" dirty="0">
                  <a:solidFill>
                    <a:srgbClr val="FF3300"/>
                  </a:solidFill>
                </a:endParaRPr>
              </a:p>
            </p:txBody>
          </p:sp>
        </mc:Choice>
        <mc:Fallback xmlns="">
          <p:sp>
            <p:nvSpPr>
              <p:cNvPr id="9" name="CuadroTexto 8"/>
              <p:cNvSpPr txBox="1">
                <a:spLocks noRot="1" noChangeAspect="1" noMove="1" noResize="1" noEditPoints="1" noAdjustHandles="1" noChangeArrowheads="1" noChangeShapeType="1" noTextEdit="1"/>
              </p:cNvSpPr>
              <p:nvPr/>
            </p:nvSpPr>
            <p:spPr>
              <a:xfrm>
                <a:off x="335360" y="2852936"/>
                <a:ext cx="11521280" cy="1200329"/>
              </a:xfrm>
              <a:prstGeom prst="rect">
                <a:avLst/>
              </a:prstGeom>
              <a:blipFill rotWithShape="0">
                <a:blip r:embed="rId3"/>
                <a:stretch>
                  <a:fillRect l="-686" t="-2475" r="-686" b="-9406"/>
                </a:stretch>
              </a:blipFill>
              <a:ln w="28575">
                <a:solidFill>
                  <a:schemeClr val="tx1"/>
                </a:solidFill>
              </a:ln>
            </p:spPr>
            <p:txBody>
              <a:bodyPr/>
              <a:lstStyle/>
              <a:p>
                <a:r>
                  <a:rPr lang="es-ES">
                    <a:noFill/>
                  </a:rPr>
                  <a:t> </a:t>
                </a:r>
              </a:p>
            </p:txBody>
          </p:sp>
        </mc:Fallback>
      </mc:AlternateContent>
      <p:sp>
        <p:nvSpPr>
          <p:cNvPr id="2" name="CuadroTexto 1"/>
          <p:cNvSpPr txBox="1"/>
          <p:nvPr/>
        </p:nvSpPr>
        <p:spPr>
          <a:xfrm>
            <a:off x="295302" y="5262037"/>
            <a:ext cx="2160240" cy="400110"/>
          </a:xfrm>
          <a:prstGeom prst="rect">
            <a:avLst/>
          </a:prstGeom>
          <a:noFill/>
          <a:ln w="38100">
            <a:solidFill>
              <a:srgbClr val="FF3300"/>
            </a:solidFill>
          </a:ln>
        </p:spPr>
        <p:txBody>
          <a:bodyPr wrap="square" rtlCol="0">
            <a:spAutoFit/>
          </a:bodyPr>
          <a:lstStyle/>
          <a:p>
            <a:r>
              <a:rPr lang="es-CU" dirty="0" smtClean="0"/>
              <a:t>EXPERIMENTO</a:t>
            </a:r>
            <a:endParaRPr lang="es-ES" dirty="0"/>
          </a:p>
        </p:txBody>
      </p:sp>
      <p:sp>
        <p:nvSpPr>
          <p:cNvPr id="4" name="Abrir llave 3"/>
          <p:cNvSpPr/>
          <p:nvPr/>
        </p:nvSpPr>
        <p:spPr>
          <a:xfrm>
            <a:off x="2667512" y="4189496"/>
            <a:ext cx="958160" cy="2469838"/>
          </a:xfrm>
          <a:prstGeom prst="leftBrace">
            <a:avLst>
              <a:gd name="adj1" fmla="val 8333"/>
              <a:gd name="adj2" fmla="val 50000"/>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
        <p:nvSpPr>
          <p:cNvPr id="5" name="CuadroTexto 4"/>
          <p:cNvSpPr txBox="1"/>
          <p:nvPr/>
        </p:nvSpPr>
        <p:spPr>
          <a:xfrm>
            <a:off x="3301636" y="4587895"/>
            <a:ext cx="1368152" cy="400110"/>
          </a:xfrm>
          <a:prstGeom prst="rect">
            <a:avLst/>
          </a:prstGeom>
          <a:noFill/>
          <a:ln w="28575">
            <a:solidFill>
              <a:schemeClr val="tx1"/>
            </a:solidFill>
          </a:ln>
        </p:spPr>
        <p:txBody>
          <a:bodyPr wrap="square" rtlCol="0">
            <a:spAutoFit/>
          </a:bodyPr>
          <a:lstStyle/>
          <a:p>
            <a:r>
              <a:rPr lang="es-CU" dirty="0" smtClean="0"/>
              <a:t>Aleatorio</a:t>
            </a:r>
            <a:endParaRPr lang="es-ES" dirty="0"/>
          </a:p>
        </p:txBody>
      </p:sp>
      <p:sp>
        <p:nvSpPr>
          <p:cNvPr id="8" name="CuadroTexto 7"/>
          <p:cNvSpPr txBox="1"/>
          <p:nvPr/>
        </p:nvSpPr>
        <p:spPr>
          <a:xfrm>
            <a:off x="3338462" y="6004646"/>
            <a:ext cx="1751070" cy="400110"/>
          </a:xfrm>
          <a:prstGeom prst="rect">
            <a:avLst/>
          </a:prstGeom>
          <a:noFill/>
          <a:ln w="28575">
            <a:solidFill>
              <a:schemeClr val="tx1"/>
            </a:solidFill>
          </a:ln>
        </p:spPr>
        <p:txBody>
          <a:bodyPr wrap="square" rtlCol="0">
            <a:spAutoFit/>
          </a:bodyPr>
          <a:lstStyle/>
          <a:p>
            <a:r>
              <a:rPr lang="es-CU" dirty="0" smtClean="0"/>
              <a:t>Determinista</a:t>
            </a:r>
            <a:endParaRPr lang="es-ES" dirty="0"/>
          </a:p>
        </p:txBody>
      </p:sp>
      <p:sp>
        <p:nvSpPr>
          <p:cNvPr id="6" name="Flecha derecha 5"/>
          <p:cNvSpPr/>
          <p:nvPr/>
        </p:nvSpPr>
        <p:spPr>
          <a:xfrm>
            <a:off x="4922638" y="4624927"/>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lecha derecha 9"/>
          <p:cNvSpPr/>
          <p:nvPr/>
        </p:nvSpPr>
        <p:spPr>
          <a:xfrm>
            <a:off x="5172979" y="6060685"/>
            <a:ext cx="50405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CuadroTexto 10"/>
          <p:cNvSpPr txBox="1"/>
          <p:nvPr/>
        </p:nvSpPr>
        <p:spPr>
          <a:xfrm>
            <a:off x="5679544" y="4167957"/>
            <a:ext cx="6177096" cy="1323439"/>
          </a:xfrm>
          <a:prstGeom prst="rect">
            <a:avLst/>
          </a:prstGeom>
          <a:noFill/>
          <a:ln w="28575">
            <a:solidFill>
              <a:schemeClr val="tx1"/>
            </a:solidFill>
          </a:ln>
        </p:spPr>
        <p:txBody>
          <a:bodyPr wrap="square" rtlCol="0">
            <a:spAutoFit/>
          </a:bodyPr>
          <a:lstStyle>
            <a:defPPr>
              <a:defRPr lang="es-ES"/>
            </a:defPPr>
          </a:lstStyle>
          <a:p>
            <a:r>
              <a:rPr lang="es-CU" dirty="0"/>
              <a:t>No se puede predicir su resultado. </a:t>
            </a:r>
            <a:r>
              <a:rPr lang="es-CU" dirty="0">
                <a:solidFill>
                  <a:srgbClr val="FF0000"/>
                </a:solidFill>
              </a:rPr>
              <a:t>Ej. </a:t>
            </a:r>
            <a:r>
              <a:rPr lang="es-ES" dirty="0">
                <a:solidFill>
                  <a:srgbClr val="FF0000"/>
                </a:solidFill>
              </a:rPr>
              <a:t>Prueba de un nuevo medicamento: Se realiza un ensayo clínico para probar la eficacia de un nuevo medicamento en un grupo de pacientes.</a:t>
            </a:r>
          </a:p>
        </p:txBody>
      </p:sp>
      <p:sp>
        <p:nvSpPr>
          <p:cNvPr id="12" name="CuadroTexto 11"/>
          <p:cNvSpPr txBox="1"/>
          <p:nvPr/>
        </p:nvSpPr>
        <p:spPr>
          <a:xfrm>
            <a:off x="5760482" y="5844320"/>
            <a:ext cx="6096158" cy="707886"/>
          </a:xfrm>
          <a:prstGeom prst="rect">
            <a:avLst/>
          </a:prstGeom>
          <a:noFill/>
          <a:ln w="28575">
            <a:solidFill>
              <a:schemeClr val="tx1"/>
            </a:solidFill>
          </a:ln>
        </p:spPr>
        <p:txBody>
          <a:bodyPr wrap="square" rtlCol="0">
            <a:spAutoFit/>
          </a:bodyPr>
          <a:lstStyle/>
          <a:p>
            <a:r>
              <a:rPr lang="es-CU" dirty="0" smtClean="0"/>
              <a:t>El resultado se conoce de antemano. </a:t>
            </a:r>
            <a:r>
              <a:rPr lang="es-CU" dirty="0" smtClean="0">
                <a:solidFill>
                  <a:srgbClr val="FF0000"/>
                </a:solidFill>
              </a:rPr>
              <a:t>Ej. Resultado de hervir el agua.</a:t>
            </a:r>
            <a:endParaRPr lang="es-ES" dirty="0">
              <a:solidFill>
                <a:srgbClr val="FF0000"/>
              </a:solidFill>
            </a:endParaRPr>
          </a:p>
        </p:txBody>
      </p:sp>
    </p:spTree>
  </p:cSld>
  <p:clrMapOvr>
    <a:masterClrMapping/>
  </p:clrMapOvr>
  <p:transition spd="slow">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167680" y="2713528"/>
            <a:ext cx="11760968" cy="2825389"/>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60000"/>
              </a:lnSpc>
              <a:spcBef>
                <a:spcPct val="50000"/>
              </a:spcBef>
              <a:defRPr/>
            </a:pPr>
            <a:r>
              <a:rPr lang="es-ES_tradnl" sz="2400" b="1" dirty="0">
                <a:solidFill>
                  <a:schemeClr val="accent2"/>
                </a:solidFill>
                <a:latin typeface="Tahoma" panose="020B0604030504040204" pitchFamily="34" charset="0"/>
                <a:ea typeface="Tahoma" panose="020B0604030504040204" pitchFamily="34" charset="0"/>
                <a:cs typeface="Tahoma" panose="020B0604030504040204" pitchFamily="34" charset="0"/>
              </a:rPr>
              <a:t>S</a:t>
            </a:r>
            <a:r>
              <a:rPr lang="es-ES_tradnl" sz="2400" b="1" dirty="0">
                <a:latin typeface="Tahoma" panose="020B0604030504040204" pitchFamily="34" charset="0"/>
                <a:ea typeface="Tahoma" panose="020B0604030504040204" pitchFamily="34" charset="0"/>
                <a:cs typeface="Tahoma" panose="020B0604030504040204" pitchFamily="34" charset="0"/>
              </a:rPr>
              <a:t>:</a:t>
            </a:r>
            <a:r>
              <a:rPr lang="es-ES_tradnl" sz="2400" dirty="0">
                <a:latin typeface="Tahoma" panose="020B0604030504040204" pitchFamily="34" charset="0"/>
                <a:ea typeface="Tahoma" panose="020B0604030504040204" pitchFamily="34" charset="0"/>
                <a:cs typeface="Tahoma" panose="020B0604030504040204" pitchFamily="34" charset="0"/>
              </a:rPr>
              <a:t> Es el conjunto de  todos los valores posibles que puede tomar la variable aleatoria. Se le llama </a:t>
            </a:r>
            <a:r>
              <a:rPr lang="es-ES_tradnl" sz="2400" b="1" dirty="0">
                <a:latin typeface="Tahoma" panose="020B0604030504040204" pitchFamily="34" charset="0"/>
                <a:ea typeface="Tahoma" panose="020B0604030504040204" pitchFamily="34" charset="0"/>
                <a:cs typeface="Tahoma" panose="020B0604030504040204" pitchFamily="34" charset="0"/>
              </a:rPr>
              <a:t>espacio muestral </a:t>
            </a:r>
            <a:r>
              <a:rPr lang="es-ES_tradnl" sz="2400" dirty="0">
                <a:latin typeface="Tahoma" panose="020B0604030504040204" pitchFamily="34" charset="0"/>
                <a:ea typeface="Tahoma" panose="020B0604030504040204" pitchFamily="34" charset="0"/>
                <a:cs typeface="Tahoma" panose="020B0604030504040204" pitchFamily="34" charset="0"/>
              </a:rPr>
              <a:t>y puede ser finito o infinito. </a:t>
            </a:r>
          </a:p>
          <a:p>
            <a:pPr algn="just" eaLnBrk="1" hangingPunct="1">
              <a:lnSpc>
                <a:spcPct val="160000"/>
              </a:lnSpc>
              <a:spcBef>
                <a:spcPct val="50000"/>
              </a:spcBef>
              <a:defRPr/>
            </a:pPr>
            <a:r>
              <a:rPr lang="es-ES_tradnl" sz="2400" dirty="0">
                <a:latin typeface="Tahoma" panose="020B0604030504040204" pitchFamily="34" charset="0"/>
                <a:ea typeface="Tahoma" panose="020B0604030504040204" pitchFamily="34" charset="0"/>
                <a:cs typeface="Tahoma" panose="020B0604030504040204" pitchFamily="34" charset="0"/>
              </a:rPr>
              <a:t>Ej. Finito:  Sexo  S</a:t>
            </a:r>
            <a:r>
              <a:rPr lang="en-US" sz="2400" dirty="0">
                <a:latin typeface="Tahoma" panose="020B0604030504040204" pitchFamily="34" charset="0"/>
                <a:ea typeface="Tahoma" panose="020B0604030504040204" pitchFamily="34" charset="0"/>
                <a:cs typeface="Tahoma" panose="020B0604030504040204" pitchFamily="34" charset="0"/>
              </a:rPr>
              <a:t>={1;2}  1- </a:t>
            </a:r>
            <a:r>
              <a:rPr lang="en-US" sz="2400" dirty="0" err="1">
                <a:latin typeface="Tahoma" panose="020B0604030504040204" pitchFamily="34" charset="0"/>
                <a:ea typeface="Tahoma" panose="020B0604030504040204" pitchFamily="34" charset="0"/>
                <a:cs typeface="Tahoma" panose="020B0604030504040204" pitchFamily="34" charset="0"/>
              </a:rPr>
              <a:t>Femenino</a:t>
            </a:r>
            <a:r>
              <a:rPr lang="en-US" sz="2400" dirty="0">
                <a:latin typeface="Tahoma" panose="020B0604030504040204" pitchFamily="34" charset="0"/>
                <a:ea typeface="Tahoma" panose="020B0604030504040204" pitchFamily="34" charset="0"/>
                <a:cs typeface="Tahoma" panose="020B0604030504040204" pitchFamily="34" charset="0"/>
              </a:rPr>
              <a:t>  2- </a:t>
            </a:r>
            <a:r>
              <a:rPr lang="en-US" sz="2400" dirty="0" err="1">
                <a:latin typeface="Tahoma" panose="020B0604030504040204" pitchFamily="34" charset="0"/>
                <a:ea typeface="Tahoma" panose="020B0604030504040204" pitchFamily="34" charset="0"/>
                <a:cs typeface="Tahoma" panose="020B0604030504040204" pitchFamily="34" charset="0"/>
              </a:rPr>
              <a:t>Masculino</a:t>
            </a:r>
            <a:endParaRPr lang="en-US" sz="2400"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60000"/>
              </a:lnSpc>
              <a:spcBef>
                <a:spcPct val="50000"/>
              </a:spcBef>
              <a:defRPr/>
            </a:pP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Infinito</a:t>
            </a:r>
            <a:r>
              <a:rPr lang="en-US" sz="2400" dirty="0">
                <a:latin typeface="Tahoma" panose="020B0604030504040204" pitchFamily="34" charset="0"/>
                <a:ea typeface="Tahoma" panose="020B0604030504040204" pitchFamily="34" charset="0"/>
                <a:cs typeface="Tahoma" panose="020B0604030504040204" pitchFamily="34" charset="0"/>
              </a:rPr>
              <a:t>: </a:t>
            </a:r>
            <a:r>
              <a:rPr lang="en-US" sz="2400" dirty="0" err="1">
                <a:latin typeface="Tahoma" panose="020B0604030504040204" pitchFamily="34" charset="0"/>
                <a:ea typeface="Tahoma" panose="020B0604030504040204" pitchFamily="34" charset="0"/>
                <a:cs typeface="Tahoma" panose="020B0604030504040204" pitchFamily="34" charset="0"/>
              </a:rPr>
              <a:t>Talla</a:t>
            </a:r>
            <a:r>
              <a:rPr lang="en-US" sz="2400" dirty="0">
                <a:latin typeface="Tahoma" panose="020B0604030504040204" pitchFamily="34" charset="0"/>
                <a:ea typeface="Tahoma" panose="020B0604030504040204" pitchFamily="34" charset="0"/>
                <a:cs typeface="Tahoma" panose="020B0604030504040204" pitchFamily="34" charset="0"/>
              </a:rPr>
              <a:t> (cm)  S={x :  x </a:t>
            </a:r>
            <a:r>
              <a:rPr lang="ru-RU" sz="2400" dirty="0">
                <a:latin typeface="Tahoma" panose="020B0604030504040204" pitchFamily="34" charset="0"/>
                <a:ea typeface="Tahoma" panose="020B0604030504040204" pitchFamily="34" charset="0"/>
                <a:cs typeface="Tahoma" panose="020B0604030504040204" pitchFamily="34" charset="0"/>
              </a:rPr>
              <a:t>Є</a:t>
            </a:r>
            <a:r>
              <a:rPr lang="en-US" sz="2400" dirty="0">
                <a:latin typeface="Tahoma" panose="020B0604030504040204" pitchFamily="34" charset="0"/>
                <a:ea typeface="Tahoma" panose="020B0604030504040204" pitchFamily="34" charset="0"/>
                <a:cs typeface="Tahoma" panose="020B0604030504040204" pitchFamily="34" charset="0"/>
              </a:rPr>
              <a:t> R</a:t>
            </a:r>
            <a:r>
              <a:rPr lang="en-US" sz="2400" baseline="30000" dirty="0">
                <a:latin typeface="Tahoma" panose="020B0604030504040204" pitchFamily="34" charset="0"/>
                <a:ea typeface="Tahoma" panose="020B0604030504040204" pitchFamily="34" charset="0"/>
                <a:cs typeface="Tahoma" panose="020B0604030504040204" pitchFamily="34" charset="0"/>
              </a:rPr>
              <a:t>+</a:t>
            </a:r>
            <a:r>
              <a:rPr lang="en-US" sz="2400" dirty="0">
                <a:latin typeface="Tahoma" panose="020B0604030504040204" pitchFamily="34" charset="0"/>
                <a:ea typeface="Tahoma" panose="020B0604030504040204" pitchFamily="34" charset="0"/>
                <a:cs typeface="Tahoma" panose="020B0604030504040204" pitchFamily="34" charset="0"/>
              </a:rPr>
              <a:t>}</a:t>
            </a:r>
            <a:endParaRPr lang="ru-RU" sz="2400" dirty="0">
              <a:latin typeface="Tahoma" panose="020B0604030504040204" pitchFamily="34" charset="0"/>
              <a:ea typeface="Tahoma" panose="020B0604030504040204" pitchFamily="34" charset="0"/>
              <a:cs typeface="Tahoma" panose="020B0604030504040204" pitchFamily="34" charset="0"/>
            </a:endParaRPr>
          </a:p>
        </p:txBody>
      </p:sp>
      <p:sp>
        <p:nvSpPr>
          <p:cNvPr id="5" name="CuadroTexto 4"/>
          <p:cNvSpPr txBox="1"/>
          <p:nvPr/>
        </p:nvSpPr>
        <p:spPr>
          <a:xfrm>
            <a:off x="1703512" y="1007232"/>
            <a:ext cx="1944216" cy="707886"/>
          </a:xfrm>
          <a:prstGeom prst="rect">
            <a:avLst/>
          </a:prstGeom>
          <a:noFill/>
          <a:ln w="28575">
            <a:solidFill>
              <a:schemeClr val="tx1"/>
            </a:solidFill>
          </a:ln>
        </p:spPr>
        <p:txBody>
          <a:bodyPr wrap="square" rtlCol="0">
            <a:spAutoFit/>
          </a:bodyPr>
          <a:lstStyle/>
          <a:p>
            <a:r>
              <a:rPr lang="es-ES" dirty="0"/>
              <a:t>VARIABLES </a:t>
            </a:r>
          </a:p>
          <a:p>
            <a:r>
              <a:rPr lang="es-ES" dirty="0"/>
              <a:t>ALEATORIAS</a:t>
            </a:r>
          </a:p>
        </p:txBody>
      </p:sp>
      <p:sp>
        <p:nvSpPr>
          <p:cNvPr id="6" name="Abrir llave 5"/>
          <p:cNvSpPr/>
          <p:nvPr/>
        </p:nvSpPr>
        <p:spPr>
          <a:xfrm>
            <a:off x="3647728" y="48026"/>
            <a:ext cx="792088" cy="2520280"/>
          </a:xfrm>
          <a:prstGeom prst="leftBrace">
            <a:avLst/>
          </a:prstGeom>
          <a:ln/>
        </p:spPr>
        <p:style>
          <a:lnRef idx="2">
            <a:schemeClr val="dk1"/>
          </a:lnRef>
          <a:fillRef idx="0">
            <a:schemeClr val="dk1"/>
          </a:fillRef>
          <a:effectRef idx="1">
            <a:schemeClr val="dk1"/>
          </a:effectRef>
          <a:fontRef idx="minor">
            <a:schemeClr val="tx1"/>
          </a:fontRef>
        </p:style>
        <p:txBody>
          <a:bodyPr rtlCol="0" anchor="ctr"/>
          <a:lstStyle/>
          <a:p>
            <a:pPr algn="ctr"/>
            <a:endParaRPr lang="es-ES"/>
          </a:p>
        </p:txBody>
      </p:sp>
      <p:sp>
        <p:nvSpPr>
          <p:cNvPr id="7" name="CuadroTexto 6"/>
          <p:cNvSpPr txBox="1"/>
          <p:nvPr/>
        </p:nvSpPr>
        <p:spPr>
          <a:xfrm>
            <a:off x="4583832" y="404665"/>
            <a:ext cx="1584176" cy="461665"/>
          </a:xfrm>
          <a:prstGeom prst="rect">
            <a:avLst/>
          </a:prstGeom>
          <a:noFill/>
          <a:ln w="28575">
            <a:solidFill>
              <a:schemeClr val="tx1"/>
            </a:solidFill>
          </a:ln>
        </p:spPr>
        <p:txBody>
          <a:bodyPr wrap="square" rtlCol="0">
            <a:spAutoFit/>
          </a:bodyPr>
          <a:lstStyle/>
          <a:p>
            <a:r>
              <a:rPr lang="es-ES" sz="2400" dirty="0">
                <a:latin typeface="Tahoma" panose="020B0604030504040204" pitchFamily="34" charset="0"/>
                <a:ea typeface="Tahoma" panose="020B0604030504040204" pitchFamily="34" charset="0"/>
                <a:cs typeface="Tahoma" panose="020B0604030504040204" pitchFamily="34" charset="0"/>
              </a:rPr>
              <a:t>Discretas</a:t>
            </a:r>
          </a:p>
        </p:txBody>
      </p:sp>
      <p:sp>
        <p:nvSpPr>
          <p:cNvPr id="8" name="CuadroTexto 7"/>
          <p:cNvSpPr txBox="1"/>
          <p:nvPr/>
        </p:nvSpPr>
        <p:spPr>
          <a:xfrm>
            <a:off x="4583832" y="1943091"/>
            <a:ext cx="1604933" cy="461665"/>
          </a:xfrm>
          <a:prstGeom prst="rect">
            <a:avLst/>
          </a:prstGeom>
          <a:noFill/>
          <a:ln w="28575">
            <a:solidFill>
              <a:schemeClr val="tx1"/>
            </a:solidFill>
          </a:ln>
        </p:spPr>
        <p:txBody>
          <a:bodyPr wrap="square" rtlCol="0">
            <a:spAutoFit/>
          </a:bodyPr>
          <a:lstStyle/>
          <a:p>
            <a:r>
              <a:rPr lang="es-ES" sz="2400" dirty="0">
                <a:latin typeface="Tahoma" panose="020B0604030504040204" pitchFamily="34" charset="0"/>
                <a:ea typeface="Tahoma" panose="020B0604030504040204" pitchFamily="34" charset="0"/>
                <a:cs typeface="Tahoma" panose="020B0604030504040204" pitchFamily="34" charset="0"/>
              </a:rPr>
              <a:t>Continuas</a:t>
            </a:r>
          </a:p>
        </p:txBody>
      </p:sp>
      <p:sp>
        <p:nvSpPr>
          <p:cNvPr id="10" name="Flecha derecha 9"/>
          <p:cNvSpPr/>
          <p:nvPr/>
        </p:nvSpPr>
        <p:spPr>
          <a:xfrm>
            <a:off x="6240016" y="404665"/>
            <a:ext cx="360040" cy="4025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ángulo 10"/>
          <p:cNvSpPr/>
          <p:nvPr/>
        </p:nvSpPr>
        <p:spPr>
          <a:xfrm>
            <a:off x="6654161" y="126503"/>
            <a:ext cx="3672408" cy="1035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solidFill>
                  <a:schemeClr val="tx1"/>
                </a:solidFill>
                <a:latin typeface="Tahoma" panose="020B0604030504040204" pitchFamily="34" charset="0"/>
                <a:ea typeface="Tahoma" panose="020B0604030504040204" pitchFamily="34" charset="0"/>
                <a:cs typeface="Tahoma" panose="020B0604030504040204" pitchFamily="34" charset="0"/>
              </a:rPr>
              <a:t>Tomas valores enteros. Ejemplos: </a:t>
            </a:r>
            <a:r>
              <a:rPr lang="es-ES" dirty="0" err="1">
                <a:solidFill>
                  <a:schemeClr val="tx1"/>
                </a:solidFill>
                <a:latin typeface="Tahoma" panose="020B0604030504040204" pitchFamily="34" charset="0"/>
                <a:ea typeface="Tahoma" panose="020B0604030504040204" pitchFamily="34" charset="0"/>
                <a:cs typeface="Tahoma" panose="020B0604030504040204" pitchFamily="34" charset="0"/>
              </a:rPr>
              <a:t>Nro</a:t>
            </a:r>
            <a:r>
              <a:rPr lang="es-ES" dirty="0">
                <a:solidFill>
                  <a:schemeClr val="tx1"/>
                </a:solidFill>
                <a:latin typeface="Tahoma" panose="020B0604030504040204" pitchFamily="34" charset="0"/>
                <a:ea typeface="Tahoma" panose="020B0604030504040204" pitchFamily="34" charset="0"/>
                <a:cs typeface="Tahoma" panose="020B0604030504040204" pitchFamily="34" charset="0"/>
              </a:rPr>
              <a:t> Partos; Sexo</a:t>
            </a:r>
          </a:p>
        </p:txBody>
      </p:sp>
      <p:sp>
        <p:nvSpPr>
          <p:cNvPr id="13" name="Rectángulo 12"/>
          <p:cNvSpPr/>
          <p:nvPr/>
        </p:nvSpPr>
        <p:spPr>
          <a:xfrm>
            <a:off x="6654161" y="1556792"/>
            <a:ext cx="3420182" cy="1031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eaLnBrk="1" hangingPunct="1">
              <a:lnSpc>
                <a:spcPct val="160000"/>
              </a:lnSpc>
              <a:spcBef>
                <a:spcPct val="50000"/>
              </a:spcBef>
              <a:defRPr/>
            </a:pPr>
            <a:r>
              <a:rPr lang="en-US" dirty="0" err="1">
                <a:solidFill>
                  <a:schemeClr val="tx1"/>
                </a:solidFill>
                <a:latin typeface="Arial" charset="0"/>
              </a:rPr>
              <a:t>Toman</a:t>
            </a:r>
            <a:r>
              <a:rPr lang="en-US" dirty="0">
                <a:solidFill>
                  <a:schemeClr val="tx1"/>
                </a:solidFill>
                <a:latin typeface="Arial" charset="0"/>
              </a:rPr>
              <a:t> </a:t>
            </a:r>
            <a:r>
              <a:rPr lang="en-US" dirty="0" err="1">
                <a:solidFill>
                  <a:schemeClr val="tx1"/>
                </a:solidFill>
                <a:latin typeface="Arial" charset="0"/>
              </a:rPr>
              <a:t>infinitos</a:t>
            </a:r>
            <a:r>
              <a:rPr lang="en-US" dirty="0">
                <a:solidFill>
                  <a:schemeClr val="tx1"/>
                </a:solidFill>
                <a:latin typeface="Arial" charset="0"/>
              </a:rPr>
              <a:t> </a:t>
            </a:r>
            <a:r>
              <a:rPr lang="en-US" dirty="0" err="1">
                <a:solidFill>
                  <a:schemeClr val="tx1"/>
                </a:solidFill>
                <a:latin typeface="Arial" charset="0"/>
              </a:rPr>
              <a:t>valores</a:t>
            </a:r>
            <a:r>
              <a:rPr lang="en-US" dirty="0">
                <a:solidFill>
                  <a:schemeClr val="tx1"/>
                </a:solidFill>
                <a:latin typeface="Arial" charset="0"/>
              </a:rPr>
              <a:t> </a:t>
            </a:r>
            <a:r>
              <a:rPr lang="en-US" dirty="0" err="1">
                <a:solidFill>
                  <a:schemeClr val="tx1"/>
                </a:solidFill>
                <a:latin typeface="Arial" charset="0"/>
              </a:rPr>
              <a:t>dentro</a:t>
            </a:r>
            <a:r>
              <a:rPr lang="en-US" dirty="0">
                <a:solidFill>
                  <a:schemeClr val="tx1"/>
                </a:solidFill>
                <a:latin typeface="Arial" charset="0"/>
              </a:rPr>
              <a:t> de un </a:t>
            </a:r>
            <a:r>
              <a:rPr lang="en-US" dirty="0" err="1">
                <a:solidFill>
                  <a:schemeClr val="tx1"/>
                </a:solidFill>
                <a:latin typeface="Arial" charset="0"/>
              </a:rPr>
              <a:t>intervalo</a:t>
            </a:r>
            <a:r>
              <a:rPr lang="en-US" dirty="0">
                <a:solidFill>
                  <a:schemeClr val="tx1"/>
                </a:solidFill>
                <a:latin typeface="Arial" charset="0"/>
              </a:rPr>
              <a:t>.</a:t>
            </a:r>
          </a:p>
        </p:txBody>
      </p:sp>
      <p:sp>
        <p:nvSpPr>
          <p:cNvPr id="14" name="Flecha derecha 13"/>
          <p:cNvSpPr/>
          <p:nvPr/>
        </p:nvSpPr>
        <p:spPr>
          <a:xfrm>
            <a:off x="6240016" y="1946368"/>
            <a:ext cx="360040" cy="4025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Text Box 2"/>
          <p:cNvSpPr txBox="1">
            <a:spLocks noChangeArrowheads="1"/>
          </p:cNvSpPr>
          <p:nvPr/>
        </p:nvSpPr>
        <p:spPr bwMode="auto">
          <a:xfrm>
            <a:off x="167680" y="5538917"/>
            <a:ext cx="11760968" cy="1274195"/>
          </a:xfrm>
          <a:prstGeom prst="rect">
            <a:avLst/>
          </a:prstGeom>
          <a:gradFill rotWithShape="0">
            <a:gsLst>
              <a:gs pos="0">
                <a:srgbClr val="FFFFCC"/>
              </a:gs>
              <a:gs pos="50000">
                <a:schemeClr val="bg1"/>
              </a:gs>
              <a:gs pos="100000">
                <a:srgbClr val="FFFFCC"/>
              </a:gs>
            </a:gsLst>
            <a:lin ang="5400000" scaled="1"/>
          </a:gradFill>
          <a:ln w="12700">
            <a:solidFill>
              <a:srgbClr val="800000"/>
            </a:solidFill>
            <a:miter lim="800000"/>
            <a:headEnd type="none" w="sm" len="sm"/>
            <a:tailEnd type="none" w="sm" len="sm"/>
          </a:ln>
          <a:effectLst/>
        </p:spPr>
        <p:txBody>
          <a:bodyPr wrap="square">
            <a:spAutoFit/>
          </a:bodyPr>
          <a:lstStyle/>
          <a:p>
            <a:pPr algn="just" eaLnBrk="1" hangingPunct="1">
              <a:lnSpc>
                <a:spcPct val="160000"/>
              </a:lnSpc>
              <a:spcBef>
                <a:spcPct val="50000"/>
              </a:spcBef>
              <a:defRPr/>
            </a:pPr>
            <a:r>
              <a:rPr lang="es-ES_tradnl" sz="2400" b="1" dirty="0" smtClean="0">
                <a:solidFill>
                  <a:schemeClr val="accent2"/>
                </a:solidFill>
                <a:latin typeface="Tahoma" panose="020B0604030504040204" pitchFamily="34" charset="0"/>
                <a:ea typeface="Tahoma" panose="020B0604030504040204" pitchFamily="34" charset="0"/>
                <a:cs typeface="Tahoma" panose="020B0604030504040204" pitchFamily="34" charset="0"/>
              </a:rPr>
              <a:t>Evento o Suceso: </a:t>
            </a:r>
            <a:r>
              <a:rPr lang="es-ES_tradnl" sz="2400" dirty="0" smtClean="0">
                <a:latin typeface="Tahoma" panose="020B0604030504040204" pitchFamily="34" charset="0"/>
                <a:ea typeface="Tahoma" panose="020B0604030504040204" pitchFamily="34" charset="0"/>
                <a:cs typeface="Tahoma" panose="020B0604030504040204" pitchFamily="34" charset="0"/>
              </a:rPr>
              <a:t>Es un subconjunto del espacio muestral. Ej. El conjunto</a:t>
            </a:r>
            <a:r>
              <a:rPr lang="en-US" sz="2400" dirty="0" smtClean="0">
                <a:latin typeface="Tahoma" panose="020B0604030504040204" pitchFamily="34" charset="0"/>
                <a:ea typeface="Tahoma" panose="020B0604030504040204" pitchFamily="34" charset="0"/>
                <a:cs typeface="Tahoma" panose="020B0604030504040204" pitchFamily="34" charset="0"/>
              </a:rPr>
              <a:t> {1} </a:t>
            </a:r>
            <a:r>
              <a:rPr lang="en-US" sz="2400" dirty="0" err="1" smtClean="0">
                <a:latin typeface="Tahoma" panose="020B0604030504040204" pitchFamily="34" charset="0"/>
                <a:ea typeface="Tahoma" panose="020B0604030504040204" pitchFamily="34" charset="0"/>
                <a:cs typeface="Tahoma" panose="020B0604030504040204" pitchFamily="34" charset="0"/>
              </a:rPr>
              <a:t>es</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subconjunto</a:t>
            </a:r>
            <a:r>
              <a:rPr lang="en-US" sz="2400" dirty="0" smtClean="0">
                <a:latin typeface="Tahoma" panose="020B0604030504040204" pitchFamily="34" charset="0"/>
                <a:ea typeface="Tahoma" panose="020B0604030504040204" pitchFamily="34" charset="0"/>
                <a:cs typeface="Tahoma" panose="020B0604030504040204" pitchFamily="34" charset="0"/>
              </a:rPr>
              <a:t> S</a:t>
            </a:r>
            <a:r>
              <a:rPr lang="es-ES" sz="2400" dirty="0" smtClean="0">
                <a:latin typeface="Tahoma" panose="020B0604030504040204" pitchFamily="34" charset="0"/>
                <a:ea typeface="Tahoma" panose="020B0604030504040204" pitchFamily="34" charset="0"/>
                <a:cs typeface="Tahoma" panose="020B0604030504040204" pitchFamily="34" charset="0"/>
              </a:rPr>
              <a:t>=</a:t>
            </a:r>
            <a:r>
              <a:rPr lang="en-US" sz="2400" dirty="0" smtClean="0">
                <a:latin typeface="Tahoma" panose="020B0604030504040204" pitchFamily="34" charset="0"/>
                <a:ea typeface="Tahoma" panose="020B0604030504040204" pitchFamily="34" charset="0"/>
                <a:cs typeface="Tahoma" panose="020B0604030504040204" pitchFamily="34" charset="0"/>
              </a:rPr>
              <a:t>{1;2} </a:t>
            </a:r>
            <a:r>
              <a:rPr lang="en-US" sz="2400" dirty="0" err="1" smtClean="0">
                <a:latin typeface="Tahoma" panose="020B0604030504040204" pitchFamily="34" charset="0"/>
                <a:ea typeface="Tahoma" panose="020B0604030504040204" pitchFamily="34" charset="0"/>
                <a:cs typeface="Tahoma" panose="020B0604030504040204" pitchFamily="34" charset="0"/>
              </a:rPr>
              <a:t>siendo</a:t>
            </a:r>
            <a:r>
              <a:rPr lang="en-US" sz="2400" dirty="0" smtClean="0">
                <a:latin typeface="Tahoma" panose="020B0604030504040204" pitchFamily="34" charset="0"/>
                <a:ea typeface="Tahoma" panose="020B0604030504040204" pitchFamily="34" charset="0"/>
                <a:cs typeface="Tahoma" panose="020B0604030504040204" pitchFamily="34" charset="0"/>
              </a:rPr>
              <a:t>: </a:t>
            </a:r>
            <a:r>
              <a:rPr lang="en-US" sz="2400" dirty="0" err="1" smtClean="0">
                <a:latin typeface="Tahoma" panose="020B0604030504040204" pitchFamily="34" charset="0"/>
                <a:ea typeface="Tahoma" panose="020B0604030504040204" pitchFamily="34" charset="0"/>
                <a:cs typeface="Tahoma" panose="020B0604030504040204" pitchFamily="34" charset="0"/>
              </a:rPr>
              <a:t>Sexo</a:t>
            </a:r>
            <a:r>
              <a:rPr lang="en-US" sz="2400" dirty="0" smtClean="0">
                <a:latin typeface="Tahoma" panose="020B0604030504040204" pitchFamily="34" charset="0"/>
                <a:ea typeface="Tahoma" panose="020B0604030504040204" pitchFamily="34" charset="0"/>
                <a:cs typeface="Tahoma" panose="020B0604030504040204" pitchFamily="34" charset="0"/>
              </a:rPr>
              <a:t>: 1- </a:t>
            </a:r>
            <a:r>
              <a:rPr lang="en-US" sz="2400" dirty="0" err="1">
                <a:latin typeface="Tahoma" panose="020B0604030504040204" pitchFamily="34" charset="0"/>
                <a:ea typeface="Tahoma" panose="020B0604030504040204" pitchFamily="34" charset="0"/>
                <a:cs typeface="Tahoma" panose="020B0604030504040204" pitchFamily="34" charset="0"/>
              </a:rPr>
              <a:t>Femenino</a:t>
            </a:r>
            <a:r>
              <a:rPr lang="en-US" sz="2400" dirty="0">
                <a:latin typeface="Tahoma" panose="020B0604030504040204" pitchFamily="34" charset="0"/>
                <a:ea typeface="Tahoma" panose="020B0604030504040204" pitchFamily="34" charset="0"/>
                <a:cs typeface="Tahoma" panose="020B0604030504040204" pitchFamily="34" charset="0"/>
              </a:rPr>
              <a:t>  2- </a:t>
            </a:r>
            <a:r>
              <a:rPr lang="en-US" sz="2400" dirty="0" err="1">
                <a:latin typeface="Tahoma" panose="020B0604030504040204" pitchFamily="34" charset="0"/>
                <a:ea typeface="Tahoma" panose="020B0604030504040204" pitchFamily="34" charset="0"/>
                <a:cs typeface="Tahoma" panose="020B0604030504040204" pitchFamily="34" charset="0"/>
              </a:rPr>
              <a:t>Masculino</a:t>
            </a:r>
            <a:endParaRPr lang="ru-RU"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42759409"/>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ssolv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208213" y="981075"/>
            <a:ext cx="7772400" cy="1865126"/>
          </a:xfrm>
          <a:prstGeom prst="rect">
            <a:avLst/>
          </a:prstGeom>
          <a:gradFill rotWithShape="0">
            <a:gsLst>
              <a:gs pos="0">
                <a:srgbClr val="CCFFCC"/>
              </a:gs>
              <a:gs pos="50000">
                <a:schemeClr val="bg1"/>
              </a:gs>
              <a:gs pos="100000">
                <a:srgbClr val="CCFFCC"/>
              </a:gs>
            </a:gsLst>
            <a:lin ang="5400000" scaled="1"/>
          </a:gradFill>
          <a:ln w="12700">
            <a:solidFill>
              <a:srgbClr val="800000"/>
            </a:solidFill>
            <a:miter lim="800000"/>
            <a:headEnd type="none" w="sm" len="sm"/>
            <a:tailEnd type="none" w="sm" len="sm"/>
          </a:ln>
          <a:effectLst/>
        </p:spPr>
        <p:txBody>
          <a:bodyPr>
            <a:spAutoFit/>
          </a:bodyPr>
          <a:lstStyle/>
          <a:p>
            <a:pPr algn="just">
              <a:lnSpc>
                <a:spcPct val="160000"/>
              </a:lnSpc>
              <a:spcBef>
                <a:spcPct val="50000"/>
              </a:spcBef>
              <a:defRPr/>
            </a:pPr>
            <a:r>
              <a:rPr lang="es-ES_tradnl" sz="2400" b="1" dirty="0">
                <a:solidFill>
                  <a:schemeClr val="accent2"/>
                </a:solidFill>
                <a:latin typeface="Arial" charset="0"/>
              </a:rPr>
              <a:t>Probabilidad:</a:t>
            </a:r>
            <a:r>
              <a:rPr lang="es-ES_tradnl" sz="2400" dirty="0">
                <a:latin typeface="Arial" charset="0"/>
              </a:rPr>
              <a:t> Es un valor entre 0 y 1 que mide la posibilidad de obtener un resultado o valor concreto de una variable o experimento aleatorio.</a:t>
            </a:r>
            <a:endParaRPr lang="es-ES" sz="2400" dirty="0">
              <a:latin typeface="Arial" charset="0"/>
            </a:endParaRPr>
          </a:p>
        </p:txBody>
      </p:sp>
      <p:sp>
        <p:nvSpPr>
          <p:cNvPr id="5126" name="Text Box 6"/>
          <p:cNvSpPr txBox="1">
            <a:spLocks noChangeArrowheads="1"/>
          </p:cNvSpPr>
          <p:nvPr/>
        </p:nvSpPr>
        <p:spPr bwMode="auto">
          <a:xfrm>
            <a:off x="2208213" y="3101976"/>
            <a:ext cx="7772400" cy="3010055"/>
          </a:xfrm>
          <a:prstGeom prst="rect">
            <a:avLst/>
          </a:prstGeom>
          <a:gradFill rotWithShape="0">
            <a:gsLst>
              <a:gs pos="0">
                <a:srgbClr val="CCFFCC"/>
              </a:gs>
              <a:gs pos="50000">
                <a:schemeClr val="bg1"/>
              </a:gs>
              <a:gs pos="100000">
                <a:srgbClr val="CCFFCC"/>
              </a:gs>
            </a:gsLst>
            <a:lin ang="5400000" scaled="1"/>
          </a:gradFill>
          <a:ln w="12700">
            <a:solidFill>
              <a:srgbClr val="800000"/>
            </a:solidFill>
            <a:miter lim="800000"/>
            <a:headEnd type="none" w="sm" len="sm"/>
            <a:tailEnd type="none" w="sm" len="sm"/>
          </a:ln>
          <a:effectLst/>
        </p:spPr>
        <p:txBody>
          <a:bodyPr>
            <a:spAutoFit/>
          </a:bodyPr>
          <a:lstStyle/>
          <a:p>
            <a:pPr algn="just">
              <a:lnSpc>
                <a:spcPct val="160000"/>
              </a:lnSpc>
              <a:spcBef>
                <a:spcPct val="50000"/>
              </a:spcBef>
              <a:defRPr/>
            </a:pPr>
            <a:r>
              <a:rPr lang="es-ES" sz="2400">
                <a:latin typeface="Arial" charset="0"/>
              </a:rPr>
              <a:t>La probabilidad puede ser:</a:t>
            </a:r>
          </a:p>
          <a:p>
            <a:pPr algn="just">
              <a:lnSpc>
                <a:spcPct val="160000"/>
              </a:lnSpc>
              <a:spcBef>
                <a:spcPct val="50000"/>
              </a:spcBef>
              <a:buClr>
                <a:schemeClr val="accent2"/>
              </a:buClr>
              <a:buFont typeface="Wingdings" pitchFamily="2" charset="2"/>
              <a:buChar char="§"/>
              <a:defRPr/>
            </a:pPr>
            <a:r>
              <a:rPr lang="es-ES" sz="2400">
                <a:latin typeface="Arial" charset="0"/>
              </a:rPr>
              <a:t> Clásica o a priori.</a:t>
            </a:r>
          </a:p>
          <a:p>
            <a:pPr algn="just">
              <a:lnSpc>
                <a:spcPct val="160000"/>
              </a:lnSpc>
              <a:spcBef>
                <a:spcPct val="50000"/>
              </a:spcBef>
              <a:buClr>
                <a:schemeClr val="accent2"/>
              </a:buClr>
              <a:buFont typeface="Wingdings" pitchFamily="2" charset="2"/>
              <a:buChar char="§"/>
              <a:defRPr/>
            </a:pPr>
            <a:r>
              <a:rPr lang="es-ES" sz="2400">
                <a:latin typeface="Arial" charset="0"/>
              </a:rPr>
              <a:t> Como frecuencia relativa o a posteriori.</a:t>
            </a:r>
          </a:p>
          <a:p>
            <a:pPr algn="just">
              <a:lnSpc>
                <a:spcPct val="160000"/>
              </a:lnSpc>
              <a:spcBef>
                <a:spcPct val="50000"/>
              </a:spcBef>
              <a:defRPr/>
            </a:pPr>
            <a:endParaRPr lang="es-ES" sz="2400">
              <a:latin typeface="Arial"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dissolve">
                                      <p:cBhvr>
                                        <p:cTn id="7"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animBg="1"/>
    </p:bldLst>
  </p:timing>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2811</TotalTime>
  <Words>2616</Words>
  <Application>Microsoft Office PowerPoint</Application>
  <PresentationFormat>Panorámica</PresentationFormat>
  <Paragraphs>274</Paragraphs>
  <Slides>32</Slides>
  <Notes>5</Notes>
  <HiddenSlides>0</HiddenSlides>
  <MMClips>0</MMClips>
  <ScaleCrop>false</ScaleCrop>
  <HeadingPairs>
    <vt:vector size="8" baseType="variant">
      <vt:variant>
        <vt:lpstr>Fuentes usadas</vt:lpstr>
      </vt:variant>
      <vt:variant>
        <vt:i4>10</vt:i4>
      </vt:variant>
      <vt:variant>
        <vt:lpstr>Tema</vt:lpstr>
      </vt:variant>
      <vt:variant>
        <vt:i4>1</vt:i4>
      </vt:variant>
      <vt:variant>
        <vt:lpstr>Servidores OLE incrustados</vt:lpstr>
      </vt:variant>
      <vt:variant>
        <vt:i4>1</vt:i4>
      </vt:variant>
      <vt:variant>
        <vt:lpstr>Títulos de diapositiva</vt:lpstr>
      </vt:variant>
      <vt:variant>
        <vt:i4>32</vt:i4>
      </vt:variant>
    </vt:vector>
  </HeadingPairs>
  <TitlesOfParts>
    <vt:vector size="44" baseType="lpstr">
      <vt:lpstr>SimSun</vt:lpstr>
      <vt:lpstr>Akhbar MT</vt:lpstr>
      <vt:lpstr>Arial</vt:lpstr>
      <vt:lpstr>Bell MT</vt:lpstr>
      <vt:lpstr>Cambria Math</vt:lpstr>
      <vt:lpstr>Impact</vt:lpstr>
      <vt:lpstr>Symbol</vt:lpstr>
      <vt:lpstr>Tahoma</vt:lpstr>
      <vt:lpstr>Times New Roman</vt:lpstr>
      <vt:lpstr>Wingdings</vt:lpstr>
      <vt:lpstr>Diseño predeterminado</vt:lpstr>
      <vt:lpstr>Ecuación</vt:lpstr>
      <vt:lpstr>  Facultad de Ciencias Médica  de Sagua la Grande. Curso: 2024-2025    MEDICINA 2do Año  </vt:lpstr>
      <vt:lpstr>Presentación de PowerPoint</vt:lpstr>
      <vt:lpstr>Presentación de PowerPoint</vt:lpstr>
      <vt:lpstr>Introducción a la Estadística Inferencial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BIBLIOGRAFÍA</vt:lpstr>
    </vt:vector>
  </TitlesOfParts>
  <Company>MINSAP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ISCM-VC</dc:creator>
  <cp:lastModifiedBy>rcarballo</cp:lastModifiedBy>
  <cp:revision>462</cp:revision>
  <dcterms:created xsi:type="dcterms:W3CDTF">2005-01-20T00:24:36Z</dcterms:created>
  <dcterms:modified xsi:type="dcterms:W3CDTF">2025-09-02T19:38:10Z</dcterms:modified>
</cp:coreProperties>
</file>